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ms-office.legacyDiagramTex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3"/>
  </p:notesMasterIdLst>
  <p:sldIdLst>
    <p:sldId id="256" r:id="rId2"/>
    <p:sldId id="369" r:id="rId3"/>
    <p:sldId id="319" r:id="rId4"/>
    <p:sldId id="320" r:id="rId5"/>
    <p:sldId id="363" r:id="rId6"/>
    <p:sldId id="451" r:id="rId7"/>
    <p:sldId id="456" r:id="rId8"/>
    <p:sldId id="359" r:id="rId9"/>
    <p:sldId id="360" r:id="rId10"/>
    <p:sldId id="361" r:id="rId11"/>
    <p:sldId id="362" r:id="rId12"/>
    <p:sldId id="318" r:id="rId13"/>
    <p:sldId id="325" r:id="rId14"/>
    <p:sldId id="321" r:id="rId15"/>
    <p:sldId id="323" r:id="rId16"/>
    <p:sldId id="457" r:id="rId17"/>
    <p:sldId id="324"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 id="338" r:id="rId31"/>
    <p:sldId id="339" r:id="rId32"/>
    <p:sldId id="340" r:id="rId33"/>
    <p:sldId id="341" r:id="rId34"/>
    <p:sldId id="342" r:id="rId35"/>
    <p:sldId id="343" r:id="rId36"/>
    <p:sldId id="344" r:id="rId37"/>
    <p:sldId id="345" r:id="rId38"/>
    <p:sldId id="346" r:id="rId39"/>
    <p:sldId id="352" r:id="rId40"/>
    <p:sldId id="353" r:id="rId41"/>
    <p:sldId id="354" r:id="rId42"/>
    <p:sldId id="355" r:id="rId43"/>
    <p:sldId id="322" r:id="rId44"/>
    <p:sldId id="348" r:id="rId45"/>
    <p:sldId id="349" r:id="rId46"/>
    <p:sldId id="371" r:id="rId47"/>
    <p:sldId id="452" r:id="rId48"/>
    <p:sldId id="453" r:id="rId49"/>
    <p:sldId id="454" r:id="rId50"/>
    <p:sldId id="455" r:id="rId51"/>
    <p:sldId id="351" r:id="rId52"/>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8000"/>
    <a:srgbClr val="FFFFFF"/>
    <a:srgbClr val="CC0000"/>
    <a:srgbClr val="6699FF"/>
    <a:srgbClr val="10A7D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17" autoAdjust="0"/>
  </p:normalViewPr>
  <p:slideViewPr>
    <p:cSldViewPr>
      <p:cViewPr varScale="1">
        <p:scale>
          <a:sx n="49" d="100"/>
          <a:sy n="49" d="100"/>
        </p:scale>
        <p:origin x="-432"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70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53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7723AE8B-B992-4B0A-AB0E-44DB248F21E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2BF5DAD-8B64-4606-B28B-3EF7F3223C5B}" type="slidenum">
              <a:rPr lang="en-US"/>
              <a:pPr/>
              <a:t>3</a:t>
            </a:fld>
            <a:endParaRPr lang="en-US"/>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t>Newsday Article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bwMode="gray">
      <p:bgPr>
        <a:blipFill dpi="0" rotWithShape="0">
          <a:blip r:embed="rId2" cstate="print"/>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04800" y="4953000"/>
            <a:ext cx="8686800" cy="947738"/>
          </a:xfrm>
        </p:spPr>
        <p:txBody>
          <a:bodyPr/>
          <a:lstStyle>
            <a:lvl1pPr>
              <a:defRPr>
                <a:solidFill>
                  <a:srgbClr val="000000"/>
                </a:solidFill>
              </a:defRPr>
            </a:lvl1pPr>
          </a:lstStyle>
          <a:p>
            <a:r>
              <a:rPr lang="en-US"/>
              <a:t>Click to edit Master title style</a:t>
            </a:r>
          </a:p>
        </p:txBody>
      </p:sp>
      <p:sp>
        <p:nvSpPr>
          <p:cNvPr id="5123" name="Rectangle 3"/>
          <p:cNvSpPr>
            <a:spLocks noGrp="1" noChangeArrowheads="1"/>
          </p:cNvSpPr>
          <p:nvPr>
            <p:ph type="subTitle" idx="1"/>
          </p:nvPr>
        </p:nvSpPr>
        <p:spPr>
          <a:xfrm>
            <a:off x="304800" y="5810250"/>
            <a:ext cx="8686800" cy="895350"/>
          </a:xfrm>
        </p:spPr>
        <p:txBody>
          <a:bodyPr/>
          <a:lstStyle>
            <a:lvl1pPr marL="0" indent="0">
              <a:buFont typeface="Wingdings" pitchFamily="2" charset="2"/>
              <a:buNone/>
              <a:defRPr/>
            </a:lvl1pPr>
          </a:lstStyle>
          <a:p>
            <a:r>
              <a:rPr lang="en-US"/>
              <a:t>Click to edit Master subtitle style</a:t>
            </a:r>
          </a:p>
        </p:txBody>
      </p:sp>
      <p:sp>
        <p:nvSpPr>
          <p:cNvPr id="4" name="Rectangle 4"/>
          <p:cNvSpPr>
            <a:spLocks noGrp="1" noChangeArrowheads="1"/>
          </p:cNvSpPr>
          <p:nvPr>
            <p:ph type="dt" sz="quarter"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3928C5EE-EFB6-4634-92D1-8394E6DBCB1F}" type="slidenum">
              <a:rPr lang="en-US"/>
              <a:pPr>
                <a:defRPr/>
              </a:pPr>
              <a:t>‹#›</a:t>
            </a:fld>
            <a:endParaRPr lang="en-US"/>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CD3C3DD-72CF-48F0-9A53-2E73F36C76C1}" type="slidenum">
              <a:rPr lang="en-US"/>
              <a:pPr>
                <a:defRP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37400" y="188913"/>
            <a:ext cx="1768475" cy="64801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88913"/>
            <a:ext cx="5156200" cy="6480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51B2F8-0198-429B-902E-C8156F42E7FA}" type="slidenum">
              <a:rPr lang="en-US"/>
              <a:pPr>
                <a:defRPr/>
              </a:pPr>
              <a:t>‹#›</a:t>
            </a:fld>
            <a:endParaRPr lang="en-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828800" y="188913"/>
            <a:ext cx="7077075" cy="10668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828800" y="1593850"/>
            <a:ext cx="7077075" cy="5075238"/>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4AE9AD-DFC3-4E60-8233-56597DA5AF1D}" type="slidenum">
              <a:rPr lang="en-US"/>
              <a:pPr>
                <a:defRP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FC4FCE-0000-45FC-86A5-AD210115933E}" type="slidenum">
              <a:rPr lang="en-US"/>
              <a:pPr>
                <a:defRPr/>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B434FA-E144-4226-BCA8-0F3DBFCEE832}" type="slidenum">
              <a:rPr lang="en-US"/>
              <a:pPr>
                <a:defRPr/>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1593850"/>
            <a:ext cx="3462338" cy="5075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3538" y="1593850"/>
            <a:ext cx="3462337" cy="5075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08D0CD-FB35-404C-815A-9D0E01DEC75E}" type="slidenum">
              <a:rPr lang="en-US"/>
              <a:pPr>
                <a:defRP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D37E578-C5F1-4ED1-9DEF-7921D06AE4AB}" type="slidenum">
              <a:rPr lang="en-US"/>
              <a:pPr>
                <a:defRP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40D88D8-683B-43B4-811D-A2165ACBD1C0}" type="slidenum">
              <a:rPr lang="en-US"/>
              <a:pPr>
                <a:defRP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FED5E8E-7F11-46C8-A8E2-323D664B43A4}" type="slidenum">
              <a:rPr lang="en-US"/>
              <a:pPr>
                <a:defRP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BE3F8F3-89B5-4C62-84CB-FC30BDA5EBE9}" type="slidenum">
              <a:rPr lang="en-US"/>
              <a:pPr>
                <a:defRP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D14CFA-4941-4CD5-945F-CC7B2B015B12}" type="slidenum">
              <a:rPr lang="en-US"/>
              <a:pPr>
                <a:defRP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828800" y="188913"/>
            <a:ext cx="7077075"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4099" name="Rectangle 3"/>
          <p:cNvSpPr>
            <a:spLocks noGrp="1" noChangeArrowheads="1"/>
          </p:cNvSpPr>
          <p:nvPr>
            <p:ph type="body" idx="1"/>
          </p:nvPr>
        </p:nvSpPr>
        <p:spPr bwMode="white">
          <a:xfrm>
            <a:off x="1828800" y="1593850"/>
            <a:ext cx="7077075" cy="5075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lvl1pPr>
          </a:lstStyle>
          <a:p>
            <a:pPr>
              <a:defRPr/>
            </a:pPr>
            <a:endParaRPr lang="en-US"/>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692D0D0-B6D6-49AA-A86A-43E356CA87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fade">
                                      <p:cBhvr>
                                        <p:cTn id="10"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p:tmplLst>
          <p:tmpl>
            <p:tnLst>
              <p:par>
                <p:cTn presetID="10" presetClass="entr" presetSubtype="0" fill="hold" nodeType="withEffect">
                  <p:stCondLst>
                    <p:cond delay="0"/>
                  </p:stCondLst>
                  <p:childTnLst>
                    <p:set>
                      <p:cBhvr>
                        <p:cTn dur="1" fill="hold">
                          <p:stCondLst>
                            <p:cond delay="0"/>
                          </p:stCondLst>
                        </p:cTn>
                        <p:tgtEl>
                          <p:spTgt spid="4099"/>
                        </p:tgtEl>
                        <p:attrNameLst>
                          <p:attrName>style.visibility</p:attrName>
                        </p:attrNameLst>
                      </p:cBhvr>
                      <p:to>
                        <p:strVal val="visible"/>
                      </p:to>
                    </p:set>
                    <p:animEffect transition="in" filter="fade">
                      <p:cBhvr>
                        <p:cTn dur="2000"/>
                        <p:tgtEl>
                          <p:spTgt spid="4099"/>
                        </p:tgtEl>
                      </p:cBhvr>
                    </p:animEffect>
                  </p:childTnLst>
                </p:cTn>
              </p:par>
            </p:tnLst>
          </p:tmpl>
        </p:tmplLst>
      </p:bldP>
    </p:bldLst>
  </p:timing>
  <p:txStyles>
    <p:titleStyle>
      <a:lvl1pPr algn="l" rtl="0" eaLnBrk="0" fontAlgn="base" hangingPunct="0">
        <a:spcBef>
          <a:spcPct val="0"/>
        </a:spcBef>
        <a:spcAft>
          <a:spcPct val="0"/>
        </a:spcAft>
        <a:defRPr kumimoji="1" sz="4400">
          <a:solidFill>
            <a:schemeClr val="tx1"/>
          </a:solidFill>
          <a:latin typeface="+mj-lt"/>
          <a:ea typeface="+mj-ea"/>
          <a:cs typeface="+mj-cs"/>
        </a:defRPr>
      </a:lvl1pPr>
      <a:lvl2pPr algn="l" rtl="0" eaLnBrk="0" fontAlgn="base" hangingPunct="0">
        <a:spcBef>
          <a:spcPct val="0"/>
        </a:spcBef>
        <a:spcAft>
          <a:spcPct val="0"/>
        </a:spcAft>
        <a:defRPr kumimoji="1" sz="4400">
          <a:solidFill>
            <a:schemeClr val="tx1"/>
          </a:solidFill>
          <a:latin typeface="Tahoma" pitchFamily="34" charset="0"/>
        </a:defRPr>
      </a:lvl2pPr>
      <a:lvl3pPr algn="l" rtl="0" eaLnBrk="0" fontAlgn="base" hangingPunct="0">
        <a:spcBef>
          <a:spcPct val="0"/>
        </a:spcBef>
        <a:spcAft>
          <a:spcPct val="0"/>
        </a:spcAft>
        <a:defRPr kumimoji="1" sz="4400">
          <a:solidFill>
            <a:schemeClr val="tx1"/>
          </a:solidFill>
          <a:latin typeface="Tahoma" pitchFamily="34" charset="0"/>
        </a:defRPr>
      </a:lvl3pPr>
      <a:lvl4pPr algn="l" rtl="0" eaLnBrk="0" fontAlgn="base" hangingPunct="0">
        <a:spcBef>
          <a:spcPct val="0"/>
        </a:spcBef>
        <a:spcAft>
          <a:spcPct val="0"/>
        </a:spcAft>
        <a:defRPr kumimoji="1" sz="4400">
          <a:solidFill>
            <a:schemeClr val="tx1"/>
          </a:solidFill>
          <a:latin typeface="Tahoma" pitchFamily="34" charset="0"/>
        </a:defRPr>
      </a:lvl4pPr>
      <a:lvl5pPr algn="l" rtl="0" eaLnBrk="0" fontAlgn="base" hangingPunct="0">
        <a:spcBef>
          <a:spcPct val="0"/>
        </a:spcBef>
        <a:spcAft>
          <a:spcPct val="0"/>
        </a:spcAft>
        <a:defRPr kumimoji="1" sz="4400">
          <a:solidFill>
            <a:schemeClr val="tx1"/>
          </a:solidFill>
          <a:latin typeface="Tahoma" pitchFamily="34" charset="0"/>
        </a:defRPr>
      </a:lvl5pPr>
      <a:lvl6pPr marL="457200" algn="l" rtl="0" eaLnBrk="0" fontAlgn="base" hangingPunct="0">
        <a:spcBef>
          <a:spcPct val="0"/>
        </a:spcBef>
        <a:spcAft>
          <a:spcPct val="0"/>
        </a:spcAft>
        <a:defRPr kumimoji="1" sz="4400">
          <a:solidFill>
            <a:schemeClr val="tx1"/>
          </a:solidFill>
          <a:latin typeface="Tahoma" pitchFamily="34" charset="0"/>
        </a:defRPr>
      </a:lvl6pPr>
      <a:lvl7pPr marL="914400" algn="l" rtl="0" eaLnBrk="0" fontAlgn="base" hangingPunct="0">
        <a:spcBef>
          <a:spcPct val="0"/>
        </a:spcBef>
        <a:spcAft>
          <a:spcPct val="0"/>
        </a:spcAft>
        <a:defRPr kumimoji="1" sz="4400">
          <a:solidFill>
            <a:schemeClr val="tx1"/>
          </a:solidFill>
          <a:latin typeface="Tahoma" pitchFamily="34" charset="0"/>
        </a:defRPr>
      </a:lvl7pPr>
      <a:lvl8pPr marL="1371600" algn="l" rtl="0" eaLnBrk="0" fontAlgn="base" hangingPunct="0">
        <a:spcBef>
          <a:spcPct val="0"/>
        </a:spcBef>
        <a:spcAft>
          <a:spcPct val="0"/>
        </a:spcAft>
        <a:defRPr kumimoji="1" sz="4400">
          <a:solidFill>
            <a:schemeClr val="tx1"/>
          </a:solidFill>
          <a:latin typeface="Tahoma" pitchFamily="34" charset="0"/>
        </a:defRPr>
      </a:lvl8pPr>
      <a:lvl9pPr marL="1828800" algn="l" rtl="0" eaLnBrk="0" fontAlgn="base" hangingPunct="0">
        <a:spcBef>
          <a:spcPct val="0"/>
        </a:spcBef>
        <a:spcAft>
          <a:spcPct val="0"/>
        </a:spcAft>
        <a:defRPr kumimoji="1" sz="4400">
          <a:solidFill>
            <a:schemeClr val="tx1"/>
          </a:solidFill>
          <a:latin typeface="Tahoma" pitchFamily="34" charset="0"/>
        </a:defRPr>
      </a:lvl9pPr>
    </p:titleStyle>
    <p:bodyStyle>
      <a:lvl1pPr marL="342900" indent="-342900" algn="l" rtl="0" eaLnBrk="0" fontAlgn="base" hangingPunct="0">
        <a:spcBef>
          <a:spcPct val="20000"/>
        </a:spcBef>
        <a:spcAft>
          <a:spcPct val="0"/>
        </a:spcAft>
        <a:buClr>
          <a:srgbClr val="5F5F5F"/>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5F5F5F"/>
        </a:buClr>
        <a:buSzPct val="75000"/>
        <a:buFont typeface="Wingdings" pitchFamily="2" charset="2"/>
        <a:buChar char="n"/>
        <a:defRPr kumimoji="1" sz="2800">
          <a:solidFill>
            <a:schemeClr val="tx1"/>
          </a:solidFill>
          <a:latin typeface="+mn-lt"/>
        </a:defRPr>
      </a:lvl2pPr>
      <a:lvl3pPr marL="1143000" indent="-228600" algn="l" rtl="0" eaLnBrk="0" fontAlgn="base" hangingPunct="0">
        <a:spcBef>
          <a:spcPct val="20000"/>
        </a:spcBef>
        <a:spcAft>
          <a:spcPct val="0"/>
        </a:spcAft>
        <a:buClr>
          <a:srgbClr val="5F5F5F"/>
        </a:buClr>
        <a:buSzPct val="75000"/>
        <a:buFont typeface="Wingdings" pitchFamily="2" charset="2"/>
        <a:buChar char="n"/>
        <a:defRPr kumimoji="1" sz="2400">
          <a:solidFill>
            <a:schemeClr val="tx1"/>
          </a:solidFill>
          <a:latin typeface="+mn-lt"/>
        </a:defRPr>
      </a:lvl3pPr>
      <a:lvl4pPr marL="16002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4pPr>
      <a:lvl5pPr marL="20574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5pPr>
      <a:lvl6pPr marL="25146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6pPr>
      <a:lvl7pPr marL="29718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7pPr>
      <a:lvl8pPr marL="34290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8pPr>
      <a:lvl9pPr marL="3886200" indent="-228600" algn="l" rtl="0" eaLnBrk="0" fontAlgn="base" hangingPunct="0">
        <a:spcBef>
          <a:spcPct val="20000"/>
        </a:spcBef>
        <a:spcAft>
          <a:spcPct val="0"/>
        </a:spcAft>
        <a:buClr>
          <a:srgbClr val="5F5F5F"/>
        </a:buClr>
        <a:buSzPct val="75000"/>
        <a:buFont typeface="Wingdings" pitchFamily="2" charset="2"/>
        <a:buChar char="n"/>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slideLayout" Target="../slideLayouts/slideLayout2.xml"/><Relationship Id="rId5" Type="http://schemas.openxmlformats.org/officeDocument/2006/relationships/image" Target="../media/image29.wmf"/><Relationship Id="rId4" Type="http://schemas.openxmlformats.org/officeDocument/2006/relationships/image" Target="../media/image28.wmf"/></Relationships>
</file>

<file path=ppt/slides/_rels/slide3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NCLBProgression1%20BP.ppt"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 y="4724400"/>
            <a:ext cx="8686800" cy="762000"/>
          </a:xfrm>
        </p:spPr>
        <p:txBody>
          <a:bodyPr/>
          <a:lstStyle/>
          <a:p>
            <a:pPr algn="ctr"/>
            <a:r>
              <a:rPr lang="en-US" sz="1800" b="1" smtClean="0"/>
              <a:t/>
            </a:r>
            <a:br>
              <a:rPr lang="en-US" sz="1800" b="1" smtClean="0"/>
            </a:br>
            <a:r>
              <a:rPr lang="en-US" sz="2000" b="1" smtClean="0"/>
              <a:t>College of Saint Rose</a:t>
            </a:r>
            <a:br>
              <a:rPr lang="en-US" sz="2000" b="1" smtClean="0"/>
            </a:br>
            <a:r>
              <a:rPr lang="en-US" sz="2000" b="1" smtClean="0"/>
              <a:t>Center for Integrated Teacher Education  </a:t>
            </a:r>
            <a:br>
              <a:rPr lang="en-US" sz="2000" b="1" smtClean="0"/>
            </a:br>
            <a:r>
              <a:rPr lang="en-US" sz="2000" b="1" smtClean="0"/>
              <a:t>Curriculum Development</a:t>
            </a:r>
            <a:r>
              <a:rPr lang="en-US" sz="2000" smtClean="0"/>
              <a:t> </a:t>
            </a:r>
          </a:p>
        </p:txBody>
      </p:sp>
      <p:sp>
        <p:nvSpPr>
          <p:cNvPr id="4099" name="Rectangle 3"/>
          <p:cNvSpPr>
            <a:spLocks noGrp="1" noChangeArrowheads="1"/>
          </p:cNvSpPr>
          <p:nvPr>
            <p:ph type="subTitle" idx="1"/>
          </p:nvPr>
        </p:nvSpPr>
        <p:spPr>
          <a:xfrm>
            <a:off x="228600" y="5791200"/>
            <a:ext cx="8686800" cy="895350"/>
          </a:xfrm>
        </p:spPr>
        <p:txBody>
          <a:bodyPr/>
          <a:lstStyle/>
          <a:p>
            <a:pPr algn="ctr" eaLnBrk="1" hangingPunct="1"/>
            <a:r>
              <a:rPr lang="en-US" sz="1400" b="1" smtClean="0"/>
              <a:t>Created By:Dr. Rich Hawkins &amp;</a:t>
            </a:r>
          </a:p>
          <a:p>
            <a:pPr algn="ctr" eaLnBrk="1" hangingPunct="1"/>
            <a:r>
              <a:rPr lang="en-US" sz="1400" b="1" smtClean="0"/>
              <a:t>Dr. Deb DeLuca</a:t>
            </a:r>
          </a:p>
          <a:p>
            <a:pPr algn="ctr" eaLnBrk="1" hangingPunct="1"/>
            <a:r>
              <a:rPr lang="en-US" sz="1400" b="1" smtClean="0"/>
              <a:t>Presented By:Laura Mastrogiovanni</a:t>
            </a:r>
          </a:p>
          <a:p>
            <a:pPr>
              <a:lnSpc>
                <a:spcPct val="80000"/>
              </a:lnSpc>
            </a:pPr>
            <a:endParaRPr lang="en-US" sz="2800" smtClean="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Learning &amp; Learning Styles</a:t>
            </a:r>
          </a:p>
        </p:txBody>
      </p:sp>
      <p:sp>
        <p:nvSpPr>
          <p:cNvPr id="12291" name="Rectangle 3"/>
          <p:cNvSpPr>
            <a:spLocks noGrp="1" noChangeArrowheads="1"/>
          </p:cNvSpPr>
          <p:nvPr>
            <p:ph type="body" idx="1"/>
          </p:nvPr>
        </p:nvSpPr>
        <p:spPr>
          <a:xfrm>
            <a:off x="838200" y="1593850"/>
            <a:ext cx="8067675" cy="5075238"/>
          </a:xfrm>
        </p:spPr>
        <p:txBody>
          <a:bodyPr/>
          <a:lstStyle/>
          <a:p>
            <a:r>
              <a:rPr lang="en-US" smtClean="0"/>
              <a:t>Cognitive Learning Theories</a:t>
            </a:r>
          </a:p>
          <a:p>
            <a:pPr lvl="1"/>
            <a:r>
              <a:rPr lang="en-US" smtClean="0"/>
              <a:t>Focus on the mental processes people use as they acquire new knowledge and skills</a:t>
            </a:r>
          </a:p>
          <a:p>
            <a:pPr lvl="1"/>
            <a:r>
              <a:rPr lang="en-US" smtClean="0"/>
              <a:t>Emphasizes personal meaning, generalizations, discovery learning, and connectedness of knowledge</a:t>
            </a:r>
          </a:p>
        </p:txBody>
      </p:sp>
      <p:pic>
        <p:nvPicPr>
          <p:cNvPr id="133124" name="Picture 4" descr="j0234687"/>
          <p:cNvPicPr>
            <a:picLocks noChangeAspect="1" noChangeArrowheads="1" noCrop="1"/>
          </p:cNvPicPr>
          <p:nvPr/>
        </p:nvPicPr>
        <p:blipFill>
          <a:blip r:embed="rId2" cstate="print"/>
          <a:srcRect/>
          <a:stretch>
            <a:fillRect/>
          </a:stretch>
        </p:blipFill>
        <p:spPr bwMode="auto">
          <a:xfrm>
            <a:off x="6781800" y="5562600"/>
            <a:ext cx="1905000" cy="11223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00417 -0.00138 L 0.25 -3.38575E-6 " pathEditMode="relative" rAng="0" ptsTypes="AA">
                                      <p:cBhvr>
                                        <p:cTn id="6" dur="2000" fill="hold"/>
                                        <p:tgtEl>
                                          <p:spTgt spid="133124"/>
                                        </p:tgtEl>
                                        <p:attrNameLst>
                                          <p:attrName>ppt_x</p:attrName>
                                          <p:attrName>ppt_y</p:attrName>
                                        </p:attrNameLst>
                                      </p:cBhvr>
                                      <p:rCtr x="127"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Learning &amp; Learning Styles</a:t>
            </a:r>
          </a:p>
        </p:txBody>
      </p:sp>
      <p:sp>
        <p:nvSpPr>
          <p:cNvPr id="13315" name="Rectangle 3"/>
          <p:cNvSpPr>
            <a:spLocks noGrp="1" noChangeArrowheads="1"/>
          </p:cNvSpPr>
          <p:nvPr>
            <p:ph type="body" idx="1"/>
          </p:nvPr>
        </p:nvSpPr>
        <p:spPr>
          <a:xfrm>
            <a:off x="762000" y="1593850"/>
            <a:ext cx="8143875" cy="5075238"/>
          </a:xfrm>
        </p:spPr>
        <p:txBody>
          <a:bodyPr/>
          <a:lstStyle/>
          <a:p>
            <a:r>
              <a:rPr lang="en-US" smtClean="0"/>
              <a:t>Constructivist Learning Theories</a:t>
            </a:r>
          </a:p>
          <a:p>
            <a:pPr lvl="1"/>
            <a:r>
              <a:rPr lang="en-US" smtClean="0"/>
              <a:t>Scaffolding ~Lev Semenovich Vygotsky~ Russian Psychologist ~ </a:t>
            </a:r>
            <a:r>
              <a:rPr lang="en-US" i="1" smtClean="0"/>
              <a:t>zone of  proximal development</a:t>
            </a:r>
            <a:endParaRPr lang="en-US" smtClean="0"/>
          </a:p>
        </p:txBody>
      </p:sp>
      <p:pic>
        <p:nvPicPr>
          <p:cNvPr id="13316" name="Picture 4" descr="MCj03974640000[1]"/>
          <p:cNvPicPr>
            <a:picLocks noChangeAspect="1" noChangeArrowheads="1"/>
          </p:cNvPicPr>
          <p:nvPr/>
        </p:nvPicPr>
        <p:blipFill>
          <a:blip r:embed="rId2" cstate="print"/>
          <a:srcRect/>
          <a:stretch>
            <a:fillRect/>
          </a:stretch>
        </p:blipFill>
        <p:spPr bwMode="auto">
          <a:xfrm>
            <a:off x="2514600" y="3657600"/>
            <a:ext cx="1381125" cy="18272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Learning &amp; Learning Styles</a:t>
            </a:r>
          </a:p>
        </p:txBody>
      </p:sp>
      <p:sp>
        <p:nvSpPr>
          <p:cNvPr id="14339" name="Rectangle 3"/>
          <p:cNvSpPr>
            <a:spLocks noGrp="1" noChangeArrowheads="1"/>
          </p:cNvSpPr>
          <p:nvPr>
            <p:ph type="body" idx="1"/>
          </p:nvPr>
        </p:nvSpPr>
        <p:spPr>
          <a:xfrm>
            <a:off x="762000" y="1600200"/>
            <a:ext cx="8143875" cy="5075238"/>
          </a:xfrm>
        </p:spPr>
        <p:txBody>
          <a:bodyPr/>
          <a:lstStyle/>
          <a:p>
            <a:pPr>
              <a:buFont typeface="Wingdings" pitchFamily="2" charset="2"/>
              <a:buNone/>
            </a:pPr>
            <a:r>
              <a:rPr lang="en-US" sz="3600" b="1" smtClean="0"/>
              <a:t>How Students Learn</a:t>
            </a:r>
          </a:p>
          <a:p>
            <a:r>
              <a:rPr lang="en-US" smtClean="0"/>
              <a:t>The Learning Brain</a:t>
            </a:r>
          </a:p>
          <a:p>
            <a:pPr lvl="1"/>
            <a:r>
              <a:rPr lang="en-US" smtClean="0"/>
              <a:t>Recognizes Patterns</a:t>
            </a:r>
          </a:p>
          <a:p>
            <a:pPr lvl="1"/>
            <a:r>
              <a:rPr lang="en-US" smtClean="0"/>
              <a:t>Generates Patterns </a:t>
            </a:r>
          </a:p>
          <a:p>
            <a:pPr lvl="1"/>
            <a:r>
              <a:rPr lang="en-US" smtClean="0"/>
              <a:t>Determines Priorities</a:t>
            </a:r>
          </a:p>
          <a:p>
            <a:pPr lvl="1"/>
            <a:r>
              <a:rPr lang="en-US" smtClean="0"/>
              <a:t>Incorporates Prior Experiences </a:t>
            </a:r>
          </a:p>
          <a:p>
            <a:pPr lvl="1"/>
            <a:r>
              <a:rPr lang="en-US" smtClean="0"/>
              <a:t>Incorporates Prior Knowledge</a:t>
            </a:r>
          </a:p>
          <a:p>
            <a:pPr lvl="1"/>
            <a:endParaRPr lang="en-US" smtClean="0"/>
          </a:p>
        </p:txBody>
      </p:sp>
      <p:pic>
        <p:nvPicPr>
          <p:cNvPr id="14340" name="Picture 5" descr="MCj03326800000[1]"/>
          <p:cNvPicPr>
            <a:picLocks noChangeAspect="1" noChangeArrowheads="1"/>
          </p:cNvPicPr>
          <p:nvPr/>
        </p:nvPicPr>
        <p:blipFill>
          <a:blip r:embed="rId2" cstate="print"/>
          <a:srcRect/>
          <a:stretch>
            <a:fillRect/>
          </a:stretch>
        </p:blipFill>
        <p:spPr bwMode="auto">
          <a:xfrm>
            <a:off x="5867400" y="2133600"/>
            <a:ext cx="2282825" cy="20716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Learning &amp; Learning Styles</a:t>
            </a:r>
          </a:p>
        </p:txBody>
      </p:sp>
      <p:sp>
        <p:nvSpPr>
          <p:cNvPr id="15363" name="Rectangle 3"/>
          <p:cNvSpPr>
            <a:spLocks noGrp="1" noChangeArrowheads="1"/>
          </p:cNvSpPr>
          <p:nvPr>
            <p:ph type="body" idx="1"/>
          </p:nvPr>
        </p:nvSpPr>
        <p:spPr>
          <a:xfrm>
            <a:off x="685800" y="1593850"/>
            <a:ext cx="8220075" cy="5075238"/>
          </a:xfrm>
        </p:spPr>
        <p:txBody>
          <a:bodyPr/>
          <a:lstStyle/>
          <a:p>
            <a:r>
              <a:rPr lang="en-US" sz="2800" b="1" smtClean="0"/>
              <a:t>Learning is reflected in the way we respond to environmental, social, emotional and physical stimuli, to understand new information. Learning style is defined as the way that information is processed. It focuses on strengths, not weaknesses. There is no right or wrong learning style. Most children show a preference for one of the following basic learning styles: visual, auditory, kinesthetic/ tactile. </a:t>
            </a:r>
            <a:endParaRPr lang="en-US" sz="2800" smtClean="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Learning &amp; Learning Styles</a:t>
            </a:r>
          </a:p>
        </p:txBody>
      </p:sp>
      <p:sp>
        <p:nvSpPr>
          <p:cNvPr id="16387" name="Rectangle 3"/>
          <p:cNvSpPr>
            <a:spLocks noGrp="1" noChangeArrowheads="1"/>
          </p:cNvSpPr>
          <p:nvPr>
            <p:ph type="body" idx="1"/>
          </p:nvPr>
        </p:nvSpPr>
        <p:spPr>
          <a:xfrm>
            <a:off x="914400" y="1600200"/>
            <a:ext cx="7924800" cy="5075238"/>
          </a:xfrm>
        </p:spPr>
        <p:txBody>
          <a:bodyPr/>
          <a:lstStyle/>
          <a:p>
            <a:pPr>
              <a:buFont typeface="Wingdings" pitchFamily="2" charset="2"/>
              <a:buNone/>
            </a:pPr>
            <a:r>
              <a:rPr lang="en-US" smtClean="0"/>
              <a:t>Learning Styles:</a:t>
            </a:r>
          </a:p>
          <a:p>
            <a:r>
              <a:rPr lang="en-US" sz="2400" b="1" smtClean="0"/>
              <a:t>Auditory learners tend to learn by listening and remembering facts.</a:t>
            </a:r>
            <a:endParaRPr lang="en-US" sz="2400" smtClean="0"/>
          </a:p>
          <a:p>
            <a:r>
              <a:rPr lang="en-US" sz="2400" b="1" smtClean="0"/>
              <a:t>Visual learners learn by watching. They call up images from the past when trying to remember. They picture the way things look in their heads. </a:t>
            </a:r>
            <a:endParaRPr lang="en-US" sz="2400" smtClean="0"/>
          </a:p>
          <a:p>
            <a:r>
              <a:rPr lang="en-US" sz="2400" b="1" smtClean="0"/>
              <a:t>Kinesthetic/ Tactile learners learn best through movement and manipulation. They like to find out how things work and are often successful in the practical in the arts, such as carpentry or design.  </a:t>
            </a:r>
            <a:endParaRPr lang="en-US" sz="2400" smtClean="0"/>
          </a:p>
          <a:p>
            <a:pPr>
              <a:buFont typeface="Wingdings" pitchFamily="2" charset="2"/>
              <a:buNone/>
            </a:pPr>
            <a:endParaRPr lang="en-US" smtClean="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Learning &amp; Learning Styles</a:t>
            </a:r>
          </a:p>
        </p:txBody>
      </p:sp>
      <p:sp>
        <p:nvSpPr>
          <p:cNvPr id="17411" name="Rectangle 3"/>
          <p:cNvSpPr>
            <a:spLocks noGrp="1" noChangeArrowheads="1"/>
          </p:cNvSpPr>
          <p:nvPr>
            <p:ph type="body" idx="1"/>
          </p:nvPr>
        </p:nvSpPr>
        <p:spPr>
          <a:xfrm>
            <a:off x="609600" y="1524000"/>
            <a:ext cx="7077075" cy="5075238"/>
          </a:xfrm>
        </p:spPr>
        <p:txBody>
          <a:bodyPr/>
          <a:lstStyle/>
          <a:p>
            <a:pPr>
              <a:buFont typeface="Wingdings" pitchFamily="2" charset="2"/>
              <a:buNone/>
            </a:pPr>
            <a:r>
              <a:rPr lang="en-US" b="1" u="sng" smtClean="0"/>
              <a:t>Intelligence</a:t>
            </a:r>
          </a:p>
          <a:p>
            <a:r>
              <a:rPr lang="en-US" smtClean="0"/>
              <a:t>Measured by IQ assessments</a:t>
            </a:r>
          </a:p>
          <a:p>
            <a:endParaRPr lang="en-US" smtClean="0"/>
          </a:p>
          <a:p>
            <a:pPr lvl="1"/>
            <a:r>
              <a:rPr lang="en-US" smtClean="0"/>
              <a:t>How accurate are these assessments?</a:t>
            </a:r>
          </a:p>
          <a:p>
            <a:pPr lvl="1"/>
            <a:r>
              <a:rPr lang="en-US" smtClean="0"/>
              <a:t>Is IQ malleable of finite?</a:t>
            </a:r>
          </a:p>
          <a:p>
            <a:pPr lvl="1"/>
            <a:r>
              <a:rPr lang="en-US" smtClean="0"/>
              <a:t>How does one explain the Pygmalion effects?</a:t>
            </a:r>
          </a:p>
        </p:txBody>
      </p:sp>
      <p:pic>
        <p:nvPicPr>
          <p:cNvPr id="17412" name="Picture 9" descr="MPj03988170000[1]"/>
          <p:cNvPicPr>
            <a:picLocks noChangeAspect="1" noChangeArrowheads="1"/>
          </p:cNvPicPr>
          <p:nvPr/>
        </p:nvPicPr>
        <p:blipFill>
          <a:blip r:embed="rId2" cstate="print"/>
          <a:srcRect/>
          <a:stretch>
            <a:fillRect/>
          </a:stretch>
        </p:blipFill>
        <p:spPr bwMode="auto">
          <a:xfrm>
            <a:off x="7010400" y="1600200"/>
            <a:ext cx="1981200" cy="16986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Learning &amp; Learning Styles</a:t>
            </a:r>
          </a:p>
        </p:txBody>
      </p:sp>
      <p:sp>
        <p:nvSpPr>
          <p:cNvPr id="18435" name="Rectangle 3"/>
          <p:cNvSpPr>
            <a:spLocks noGrp="1" noChangeArrowheads="1"/>
          </p:cNvSpPr>
          <p:nvPr>
            <p:ph type="body" idx="1"/>
          </p:nvPr>
        </p:nvSpPr>
        <p:spPr>
          <a:xfrm>
            <a:off x="609600" y="1524000"/>
            <a:ext cx="7077075" cy="5075238"/>
          </a:xfrm>
        </p:spPr>
        <p:txBody>
          <a:bodyPr/>
          <a:lstStyle/>
          <a:p>
            <a:pPr>
              <a:lnSpc>
                <a:spcPct val="90000"/>
              </a:lnSpc>
              <a:buFont typeface="Wingdings" pitchFamily="2" charset="2"/>
              <a:buNone/>
            </a:pPr>
            <a:r>
              <a:rPr lang="en-US" b="1" u="sng" smtClean="0"/>
              <a:t>Multiple Intelligences</a:t>
            </a:r>
          </a:p>
          <a:p>
            <a:pPr>
              <a:lnSpc>
                <a:spcPct val="90000"/>
              </a:lnSpc>
            </a:pPr>
            <a:r>
              <a:rPr lang="en-US" smtClean="0"/>
              <a:t>Verbal / Linguistic</a:t>
            </a:r>
          </a:p>
          <a:p>
            <a:pPr>
              <a:lnSpc>
                <a:spcPct val="90000"/>
              </a:lnSpc>
            </a:pPr>
            <a:r>
              <a:rPr lang="en-US" smtClean="0"/>
              <a:t>Logical / Mathematical</a:t>
            </a:r>
          </a:p>
          <a:p>
            <a:pPr>
              <a:lnSpc>
                <a:spcPct val="90000"/>
              </a:lnSpc>
            </a:pPr>
            <a:r>
              <a:rPr lang="en-US" smtClean="0"/>
              <a:t>Visual / Spatial</a:t>
            </a:r>
          </a:p>
          <a:p>
            <a:pPr>
              <a:lnSpc>
                <a:spcPct val="90000"/>
              </a:lnSpc>
            </a:pPr>
            <a:r>
              <a:rPr lang="en-US" smtClean="0"/>
              <a:t>Musical / Rhythmic</a:t>
            </a:r>
          </a:p>
          <a:p>
            <a:pPr>
              <a:lnSpc>
                <a:spcPct val="90000"/>
              </a:lnSpc>
            </a:pPr>
            <a:r>
              <a:rPr lang="en-US" smtClean="0"/>
              <a:t>Intrapersonal</a:t>
            </a:r>
          </a:p>
          <a:p>
            <a:pPr>
              <a:lnSpc>
                <a:spcPct val="90000"/>
              </a:lnSpc>
            </a:pPr>
            <a:r>
              <a:rPr lang="en-US" smtClean="0"/>
              <a:t>Interpersonal</a:t>
            </a:r>
          </a:p>
          <a:p>
            <a:pPr>
              <a:lnSpc>
                <a:spcPct val="90000"/>
              </a:lnSpc>
            </a:pPr>
            <a:r>
              <a:rPr lang="en-US" smtClean="0"/>
              <a:t>Body / Kinesthetic</a:t>
            </a:r>
          </a:p>
          <a:p>
            <a:pPr>
              <a:lnSpc>
                <a:spcPct val="90000"/>
              </a:lnSpc>
            </a:pPr>
            <a:r>
              <a:rPr lang="en-US" smtClean="0"/>
              <a:t>Naturalist </a:t>
            </a:r>
          </a:p>
        </p:txBody>
      </p:sp>
      <p:pic>
        <p:nvPicPr>
          <p:cNvPr id="18436" name="Picture 4" descr="MPj03988170000[1]"/>
          <p:cNvPicPr>
            <a:picLocks noChangeAspect="1" noChangeArrowheads="1"/>
          </p:cNvPicPr>
          <p:nvPr/>
        </p:nvPicPr>
        <p:blipFill>
          <a:blip r:embed="rId2" cstate="print"/>
          <a:srcRect/>
          <a:stretch>
            <a:fillRect/>
          </a:stretch>
        </p:blipFill>
        <p:spPr bwMode="auto">
          <a:xfrm>
            <a:off x="5562600" y="2362200"/>
            <a:ext cx="3200400" cy="2743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Learning &amp; Learning Styles</a:t>
            </a:r>
          </a:p>
        </p:txBody>
      </p:sp>
      <p:sp>
        <p:nvSpPr>
          <p:cNvPr id="19459" name="Rectangle 3"/>
          <p:cNvSpPr>
            <a:spLocks noGrp="1" noChangeArrowheads="1"/>
          </p:cNvSpPr>
          <p:nvPr>
            <p:ph type="body" idx="1"/>
          </p:nvPr>
        </p:nvSpPr>
        <p:spPr>
          <a:xfrm>
            <a:off x="228600" y="1593850"/>
            <a:ext cx="8677275" cy="5075238"/>
          </a:xfrm>
        </p:spPr>
        <p:txBody>
          <a:bodyPr/>
          <a:lstStyle/>
          <a:p>
            <a:pPr algn="ctr">
              <a:buFont typeface="Wingdings" pitchFamily="2" charset="2"/>
              <a:buNone/>
            </a:pPr>
            <a:r>
              <a:rPr lang="en-US" smtClean="0"/>
              <a:t>The Goal for Curriculum Planners and Supervisors is to Ensure that Teachers;</a:t>
            </a:r>
          </a:p>
          <a:p>
            <a:pPr algn="ctr">
              <a:buFont typeface="Wingdings" pitchFamily="2" charset="2"/>
              <a:buNone/>
            </a:pPr>
            <a:endParaRPr lang="en-US" smtClean="0"/>
          </a:p>
          <a:p>
            <a:pPr algn="ctr">
              <a:buFont typeface="Wingdings" pitchFamily="2" charset="2"/>
              <a:buNone/>
            </a:pPr>
            <a:r>
              <a:rPr lang="en-US" smtClean="0"/>
              <a:t>Instruct to:  Address Students’ Learning Styles </a:t>
            </a:r>
          </a:p>
          <a:p>
            <a:pPr algn="ctr">
              <a:buFont typeface="Wingdings" pitchFamily="2" charset="2"/>
              <a:buNone/>
            </a:pPr>
            <a:r>
              <a:rPr lang="en-US" smtClean="0"/>
              <a:t>and</a:t>
            </a:r>
          </a:p>
          <a:p>
            <a:pPr algn="ctr">
              <a:buFont typeface="Wingdings" pitchFamily="2" charset="2"/>
              <a:buNone/>
            </a:pPr>
            <a:r>
              <a:rPr lang="en-US" smtClean="0"/>
              <a:t>Assess to: Students’ Strengths </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Learning &amp; Learning Styles</a:t>
            </a:r>
          </a:p>
        </p:txBody>
      </p:sp>
      <p:sp>
        <p:nvSpPr>
          <p:cNvPr id="20483" name="Rectangle 3"/>
          <p:cNvSpPr>
            <a:spLocks noGrp="1" noChangeArrowheads="1"/>
          </p:cNvSpPr>
          <p:nvPr>
            <p:ph type="body" idx="1"/>
          </p:nvPr>
        </p:nvSpPr>
        <p:spPr>
          <a:xfrm>
            <a:off x="914400" y="1600200"/>
            <a:ext cx="7696200" cy="5075238"/>
          </a:xfrm>
        </p:spPr>
        <p:txBody>
          <a:bodyPr/>
          <a:lstStyle/>
          <a:p>
            <a:pPr marL="609600" indent="-609600">
              <a:buFont typeface="Wingdings" pitchFamily="2" charset="2"/>
              <a:buNone/>
            </a:pPr>
            <a:r>
              <a:rPr lang="en-US" smtClean="0"/>
              <a:t>How do we determine students’ Multiple Intelligences?</a:t>
            </a:r>
          </a:p>
          <a:p>
            <a:pPr marL="609600" indent="-609600">
              <a:buFont typeface="Wingdings" pitchFamily="2" charset="2"/>
              <a:buNone/>
            </a:pPr>
            <a:endParaRPr lang="en-US" smtClean="0"/>
          </a:p>
          <a:p>
            <a:pPr marL="609600" indent="-609600">
              <a:buFont typeface="Wingdings" pitchFamily="2" charset="2"/>
              <a:buAutoNum type="arabicPeriod"/>
            </a:pPr>
            <a:r>
              <a:rPr lang="en-US" smtClean="0"/>
              <a:t>Through Observation</a:t>
            </a:r>
          </a:p>
          <a:p>
            <a:pPr marL="609600" indent="-609600">
              <a:buFont typeface="Wingdings" pitchFamily="2" charset="2"/>
              <a:buAutoNum type="arabicPeriod"/>
            </a:pPr>
            <a:r>
              <a:rPr lang="en-US" smtClean="0"/>
              <a:t>Through “Running Records”</a:t>
            </a:r>
          </a:p>
          <a:p>
            <a:pPr marL="609600" indent="-609600">
              <a:buFont typeface="Wingdings" pitchFamily="2" charset="2"/>
              <a:buAutoNum type="arabicPeriod"/>
            </a:pPr>
            <a:r>
              <a:rPr lang="en-US" smtClean="0"/>
              <a:t>Through </a:t>
            </a:r>
            <a:r>
              <a:rPr lang="en-US" i="1" smtClean="0"/>
              <a:t>Multiple</a:t>
            </a:r>
            <a:r>
              <a:rPr lang="en-US" smtClean="0"/>
              <a:t> Assessments</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Learning &amp; Learning Styles</a:t>
            </a:r>
          </a:p>
        </p:txBody>
      </p:sp>
      <p:sp>
        <p:nvSpPr>
          <p:cNvPr id="21507" name="Rectangle 3"/>
          <p:cNvSpPr>
            <a:spLocks noGrp="1" noChangeArrowheads="1"/>
          </p:cNvSpPr>
          <p:nvPr>
            <p:ph type="body" idx="1"/>
          </p:nvPr>
        </p:nvSpPr>
        <p:spPr>
          <a:xfrm>
            <a:off x="762000" y="1593850"/>
            <a:ext cx="8143875" cy="5075238"/>
          </a:xfrm>
        </p:spPr>
        <p:txBody>
          <a:bodyPr/>
          <a:lstStyle/>
          <a:p>
            <a:pPr algn="ctr">
              <a:buFont typeface="Wingdings" pitchFamily="2" charset="2"/>
              <a:buNone/>
            </a:pPr>
            <a:r>
              <a:rPr lang="en-US" u="sng" smtClean="0"/>
              <a:t>Verbal-Linguistic</a:t>
            </a:r>
          </a:p>
          <a:p>
            <a:r>
              <a:rPr lang="en-US" smtClean="0"/>
              <a:t>Sensitivity to spoken/written language</a:t>
            </a:r>
          </a:p>
          <a:p>
            <a:r>
              <a:rPr lang="en-US" smtClean="0"/>
              <a:t>Capacity to use language to accomplish goals</a:t>
            </a:r>
          </a:p>
          <a:p>
            <a:r>
              <a:rPr lang="en-US" smtClean="0"/>
              <a:t>Ability to effectively express oneself rhetorically/ poetically </a:t>
            </a:r>
          </a:p>
        </p:txBody>
      </p:sp>
      <p:pic>
        <p:nvPicPr>
          <p:cNvPr id="21508" name="Picture 4" descr="MCj04300490000[1]"/>
          <p:cNvPicPr>
            <a:picLocks noChangeAspect="1" noChangeArrowheads="1"/>
          </p:cNvPicPr>
          <p:nvPr/>
        </p:nvPicPr>
        <p:blipFill>
          <a:blip r:embed="rId2" cstate="print"/>
          <a:srcRect/>
          <a:stretch>
            <a:fillRect/>
          </a:stretch>
        </p:blipFill>
        <p:spPr bwMode="auto">
          <a:xfrm>
            <a:off x="1676400" y="5029200"/>
            <a:ext cx="1866900" cy="1473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en-US" smtClean="0"/>
              <a:t>Good Morning!</a:t>
            </a:r>
          </a:p>
        </p:txBody>
      </p:sp>
      <p:sp>
        <p:nvSpPr>
          <p:cNvPr id="5123" name="Rectangle 3"/>
          <p:cNvSpPr>
            <a:spLocks noGrp="1" noChangeArrowheads="1"/>
          </p:cNvSpPr>
          <p:nvPr>
            <p:ph type="body" idx="1"/>
          </p:nvPr>
        </p:nvSpPr>
        <p:spPr/>
        <p:txBody>
          <a:bodyPr/>
          <a:lstStyle/>
          <a:p>
            <a:pPr>
              <a:lnSpc>
                <a:spcPct val="90000"/>
              </a:lnSpc>
              <a:buFont typeface="Wingdings" pitchFamily="2" charset="2"/>
              <a:buNone/>
            </a:pPr>
            <a:r>
              <a:rPr lang="en-US" sz="2800" smtClean="0"/>
              <a:t>Welcome to our 3</a:t>
            </a:r>
            <a:r>
              <a:rPr lang="en-US" sz="2800" baseline="30000" smtClean="0"/>
              <a:t>rd</a:t>
            </a:r>
            <a:r>
              <a:rPr lang="en-US" sz="2800" smtClean="0"/>
              <a:t>  Session!</a:t>
            </a:r>
          </a:p>
          <a:p>
            <a:pPr>
              <a:lnSpc>
                <a:spcPct val="90000"/>
              </a:lnSpc>
            </a:pPr>
            <a:r>
              <a:rPr lang="en-US" sz="2800" smtClean="0"/>
              <a:t>Check-In ~ What did it take for you to get here today? </a:t>
            </a:r>
            <a:r>
              <a:rPr lang="en-US" sz="2800" smtClean="0">
                <a:sym typeface="Wingdings" pitchFamily="2" charset="2"/>
              </a:rPr>
              <a:t></a:t>
            </a:r>
            <a:endParaRPr lang="en-US" sz="2800" smtClean="0"/>
          </a:p>
          <a:p>
            <a:pPr>
              <a:lnSpc>
                <a:spcPct val="90000"/>
              </a:lnSpc>
            </a:pPr>
            <a:r>
              <a:rPr lang="en-US" sz="2800" smtClean="0"/>
              <a:t>Social Forces~ How do they impact curriculum and instruction?</a:t>
            </a:r>
          </a:p>
          <a:p>
            <a:pPr>
              <a:lnSpc>
                <a:spcPct val="90000"/>
              </a:lnSpc>
            </a:pPr>
            <a:r>
              <a:rPr lang="en-US" sz="2800" smtClean="0"/>
              <a:t>Human Development ~ What do we need to consider?</a:t>
            </a:r>
          </a:p>
          <a:p>
            <a:pPr>
              <a:lnSpc>
                <a:spcPct val="90000"/>
              </a:lnSpc>
            </a:pPr>
            <a:r>
              <a:rPr lang="en-US" sz="2800" smtClean="0"/>
              <a:t>Raising Cain ~ How are we doing with our boys? Have “we” considered the social forces and human development?</a:t>
            </a:r>
          </a:p>
          <a:p>
            <a:pPr>
              <a:lnSpc>
                <a:spcPct val="90000"/>
              </a:lnSpc>
            </a:pPr>
            <a:r>
              <a:rPr lang="en-US" sz="2800" smtClean="0"/>
              <a:t>Learning &amp; Learning Styles</a:t>
            </a:r>
          </a:p>
          <a:p>
            <a:pPr>
              <a:lnSpc>
                <a:spcPct val="90000"/>
              </a:lnSpc>
            </a:pPr>
            <a:endParaRPr lang="en-US" sz="2800" smtClean="0"/>
          </a:p>
          <a:p>
            <a:pPr>
              <a:lnSpc>
                <a:spcPct val="90000"/>
              </a:lnSpc>
              <a:buFont typeface="Wingdings" pitchFamily="2" charset="2"/>
              <a:buNone/>
            </a:pPr>
            <a:endParaRPr lang="en-US" sz="2800" smtClean="0"/>
          </a:p>
        </p:txBody>
      </p:sp>
      <p:pic>
        <p:nvPicPr>
          <p:cNvPr id="5124" name="Picture 4" descr="MCj04124640000[1]"/>
          <p:cNvPicPr>
            <a:picLocks noChangeAspect="1" noChangeArrowheads="1"/>
          </p:cNvPicPr>
          <p:nvPr/>
        </p:nvPicPr>
        <p:blipFill>
          <a:blip r:embed="rId2" cstate="print"/>
          <a:srcRect/>
          <a:stretch>
            <a:fillRect/>
          </a:stretch>
        </p:blipFill>
        <p:spPr bwMode="auto">
          <a:xfrm>
            <a:off x="2209800" y="0"/>
            <a:ext cx="1295400" cy="1271588"/>
          </a:xfrm>
          <a:prstGeom prst="rect">
            <a:avLst/>
          </a:prstGeom>
          <a:noFill/>
          <a:ln w="9525">
            <a:noFill/>
            <a:miter lim="800000"/>
            <a:headEnd/>
            <a:tailEnd/>
          </a:ln>
        </p:spPr>
      </p:pic>
      <p:pic>
        <p:nvPicPr>
          <p:cNvPr id="5125" name="Picture 5" descr="MCj04124640000[1]"/>
          <p:cNvPicPr>
            <a:picLocks noChangeAspect="1" noChangeArrowheads="1"/>
          </p:cNvPicPr>
          <p:nvPr/>
        </p:nvPicPr>
        <p:blipFill>
          <a:blip r:embed="rId2" cstate="print"/>
          <a:srcRect/>
          <a:stretch>
            <a:fillRect/>
          </a:stretch>
        </p:blipFill>
        <p:spPr bwMode="auto">
          <a:xfrm>
            <a:off x="7315200" y="152400"/>
            <a:ext cx="1295400" cy="12715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Learning &amp; Learning Styles</a:t>
            </a:r>
          </a:p>
        </p:txBody>
      </p:sp>
      <p:sp>
        <p:nvSpPr>
          <p:cNvPr id="22531" name="Rectangle 3"/>
          <p:cNvSpPr>
            <a:spLocks noGrp="1" noChangeArrowheads="1"/>
          </p:cNvSpPr>
          <p:nvPr>
            <p:ph type="body" idx="1"/>
          </p:nvPr>
        </p:nvSpPr>
        <p:spPr>
          <a:xfrm>
            <a:off x="914400" y="1600200"/>
            <a:ext cx="7848600" cy="5075238"/>
          </a:xfrm>
        </p:spPr>
        <p:txBody>
          <a:bodyPr/>
          <a:lstStyle/>
          <a:p>
            <a:pPr algn="ctr">
              <a:buFont typeface="Wingdings" pitchFamily="2" charset="2"/>
              <a:buNone/>
            </a:pPr>
            <a:r>
              <a:rPr lang="en-US" u="sng" smtClean="0"/>
              <a:t>Verbal-Linguistic Learners</a:t>
            </a:r>
          </a:p>
          <a:p>
            <a:r>
              <a:rPr lang="en-US" smtClean="0"/>
              <a:t>Have always been successful in traditional classrooms since they demonstrate strength in reading, writing, speaking, and listening</a:t>
            </a:r>
          </a:p>
          <a:p>
            <a:pPr>
              <a:buFont typeface="Wingdings" pitchFamily="2" charset="2"/>
              <a:buNone/>
            </a:pPr>
            <a:endParaRPr lang="en-US"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endParaRPr lang="en-US" sz="2400" smtClean="0"/>
          </a:p>
        </p:txBody>
      </p:sp>
      <p:pic>
        <p:nvPicPr>
          <p:cNvPr id="22532" name="Picture 4" descr="MCj03710820000[1]"/>
          <p:cNvPicPr>
            <a:picLocks noChangeAspect="1" noChangeArrowheads="1"/>
          </p:cNvPicPr>
          <p:nvPr/>
        </p:nvPicPr>
        <p:blipFill>
          <a:blip r:embed="rId2" cstate="print"/>
          <a:srcRect/>
          <a:stretch>
            <a:fillRect/>
          </a:stretch>
        </p:blipFill>
        <p:spPr bwMode="auto">
          <a:xfrm>
            <a:off x="304800" y="4648200"/>
            <a:ext cx="987425" cy="1143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Learning &amp; Learning Styles</a:t>
            </a:r>
          </a:p>
        </p:txBody>
      </p:sp>
      <p:sp>
        <p:nvSpPr>
          <p:cNvPr id="23555" name="Rectangle 3"/>
          <p:cNvSpPr>
            <a:spLocks noGrp="1" noChangeArrowheads="1"/>
          </p:cNvSpPr>
          <p:nvPr>
            <p:ph type="body" idx="1"/>
          </p:nvPr>
        </p:nvSpPr>
        <p:spPr>
          <a:xfrm>
            <a:off x="152400" y="1524000"/>
            <a:ext cx="9220200" cy="5075238"/>
          </a:xfrm>
        </p:spPr>
        <p:txBody>
          <a:bodyPr/>
          <a:lstStyle/>
          <a:p>
            <a:pPr algn="ctr">
              <a:buFont typeface="Wingdings" pitchFamily="2" charset="2"/>
              <a:buNone/>
            </a:pPr>
            <a:r>
              <a:rPr lang="en-US" u="sng" smtClean="0"/>
              <a:t>Verbal-Linguistic Learners</a:t>
            </a:r>
          </a:p>
          <a:p>
            <a:pPr>
              <a:buFont typeface="Wingdings" pitchFamily="2" charset="2"/>
              <a:buNone/>
            </a:pPr>
            <a:r>
              <a:rPr lang="en-US" smtClean="0"/>
              <a:t>Can be engaged and appropriately assessed by:</a:t>
            </a:r>
          </a:p>
          <a:p>
            <a:r>
              <a:rPr lang="en-US" smtClean="0"/>
              <a:t>Reading selections</a:t>
            </a:r>
          </a:p>
          <a:p>
            <a:r>
              <a:rPr lang="en-US" smtClean="0"/>
              <a:t>Journal Writing</a:t>
            </a:r>
          </a:p>
          <a:p>
            <a:r>
              <a:rPr lang="en-US" smtClean="0"/>
              <a:t>Creating Writing Assignments</a:t>
            </a:r>
          </a:p>
          <a:p>
            <a:r>
              <a:rPr lang="en-US" smtClean="0"/>
              <a:t>Verbal Debates</a:t>
            </a:r>
          </a:p>
          <a:p>
            <a:r>
              <a:rPr lang="en-US" smtClean="0"/>
              <a:t>Storytelling</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Learning &amp; Learning Styles</a:t>
            </a:r>
          </a:p>
        </p:txBody>
      </p:sp>
      <p:sp>
        <p:nvSpPr>
          <p:cNvPr id="24579" name="Rectangle 3"/>
          <p:cNvSpPr>
            <a:spLocks noGrp="1" noChangeArrowheads="1"/>
          </p:cNvSpPr>
          <p:nvPr>
            <p:ph type="body" idx="1"/>
          </p:nvPr>
        </p:nvSpPr>
        <p:spPr>
          <a:xfrm>
            <a:off x="533400" y="1524000"/>
            <a:ext cx="8153400" cy="5075238"/>
          </a:xfrm>
        </p:spPr>
        <p:txBody>
          <a:bodyPr/>
          <a:lstStyle/>
          <a:p>
            <a:pPr algn="ctr">
              <a:buFont typeface="Wingdings" pitchFamily="2" charset="2"/>
              <a:buNone/>
            </a:pPr>
            <a:r>
              <a:rPr lang="en-US" u="sng" smtClean="0"/>
              <a:t>Logical / Mathematical </a:t>
            </a:r>
          </a:p>
          <a:p>
            <a:r>
              <a:rPr lang="en-US" smtClean="0"/>
              <a:t>Capacity to analyze problems</a:t>
            </a:r>
          </a:p>
          <a:p>
            <a:r>
              <a:rPr lang="en-US" smtClean="0"/>
              <a:t>Ability to detect patterns, reason deductively and think logically</a:t>
            </a:r>
          </a:p>
        </p:txBody>
      </p:sp>
      <p:pic>
        <p:nvPicPr>
          <p:cNvPr id="24580" name="Picture 4" descr="MCj03975260000[1]"/>
          <p:cNvPicPr>
            <a:picLocks noChangeAspect="1" noChangeArrowheads="1"/>
          </p:cNvPicPr>
          <p:nvPr/>
        </p:nvPicPr>
        <p:blipFill>
          <a:blip r:embed="rId2" cstate="print"/>
          <a:srcRect/>
          <a:stretch>
            <a:fillRect/>
          </a:stretch>
        </p:blipFill>
        <p:spPr bwMode="auto">
          <a:xfrm>
            <a:off x="2971800" y="3886200"/>
            <a:ext cx="1833563" cy="1622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Learning &amp; Learning Styles</a:t>
            </a:r>
          </a:p>
        </p:txBody>
      </p:sp>
      <p:sp>
        <p:nvSpPr>
          <p:cNvPr id="25603" name="Rectangle 3"/>
          <p:cNvSpPr>
            <a:spLocks noGrp="1" noChangeArrowheads="1"/>
          </p:cNvSpPr>
          <p:nvPr>
            <p:ph type="body" idx="1"/>
          </p:nvPr>
        </p:nvSpPr>
        <p:spPr>
          <a:xfrm>
            <a:off x="533400" y="1600200"/>
            <a:ext cx="8229600" cy="5075238"/>
          </a:xfrm>
        </p:spPr>
        <p:txBody>
          <a:bodyPr/>
          <a:lstStyle/>
          <a:p>
            <a:pPr algn="ctr">
              <a:buFont typeface="Wingdings" pitchFamily="2" charset="2"/>
              <a:buNone/>
            </a:pPr>
            <a:r>
              <a:rPr lang="en-US" u="sng" smtClean="0"/>
              <a:t>Logical / Mathematical Learners</a:t>
            </a:r>
          </a:p>
          <a:p>
            <a:r>
              <a:rPr lang="en-US" sz="2800" smtClean="0"/>
              <a:t>Have also been successful in traditional classrooms where teaching is logically sequenced</a:t>
            </a:r>
          </a:p>
          <a:p>
            <a:r>
              <a:rPr lang="en-US" sz="2800" smtClean="0"/>
              <a:t>Excel when given numbers, word problems and tasks requiring problem solving and reasoning </a:t>
            </a:r>
          </a:p>
          <a:p>
            <a:endParaRPr lang="en-US" sz="2800"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endParaRPr lang="en-US" sz="2400" smtClean="0"/>
          </a:p>
          <a:p>
            <a:pPr>
              <a:buFont typeface="Wingdings" pitchFamily="2" charset="2"/>
              <a:buNone/>
            </a:pPr>
            <a:endParaRPr lang="en-US" sz="2800" smtClean="0"/>
          </a:p>
        </p:txBody>
      </p:sp>
      <p:pic>
        <p:nvPicPr>
          <p:cNvPr id="25604" name="Picture 4" descr="MCj03710820000[1]"/>
          <p:cNvPicPr>
            <a:picLocks noChangeAspect="1" noChangeArrowheads="1"/>
          </p:cNvPicPr>
          <p:nvPr/>
        </p:nvPicPr>
        <p:blipFill>
          <a:blip r:embed="rId2" cstate="print"/>
          <a:srcRect/>
          <a:stretch>
            <a:fillRect/>
          </a:stretch>
        </p:blipFill>
        <p:spPr bwMode="auto">
          <a:xfrm>
            <a:off x="685800" y="4800600"/>
            <a:ext cx="1119188" cy="12954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Learning &amp; Learning Styles</a:t>
            </a:r>
          </a:p>
        </p:txBody>
      </p:sp>
      <p:sp>
        <p:nvSpPr>
          <p:cNvPr id="26627" name="Rectangle 3"/>
          <p:cNvSpPr>
            <a:spLocks noGrp="1" noChangeArrowheads="1"/>
          </p:cNvSpPr>
          <p:nvPr>
            <p:ph type="body" idx="1"/>
          </p:nvPr>
        </p:nvSpPr>
        <p:spPr>
          <a:xfrm>
            <a:off x="304800" y="1524000"/>
            <a:ext cx="8839200" cy="5075238"/>
          </a:xfrm>
        </p:spPr>
        <p:txBody>
          <a:bodyPr/>
          <a:lstStyle/>
          <a:p>
            <a:pPr algn="ctr">
              <a:buFont typeface="Wingdings" pitchFamily="2" charset="2"/>
              <a:buNone/>
            </a:pPr>
            <a:r>
              <a:rPr lang="en-US" u="sng" smtClean="0"/>
              <a:t>Logical / Mathematical Learner</a:t>
            </a:r>
          </a:p>
          <a:p>
            <a:pPr>
              <a:buFont typeface="Wingdings" pitchFamily="2" charset="2"/>
              <a:buNone/>
            </a:pPr>
            <a:r>
              <a:rPr lang="en-US" smtClean="0"/>
              <a:t>Can be engaged and appropriately assessed by:</a:t>
            </a:r>
          </a:p>
          <a:p>
            <a:r>
              <a:rPr lang="en-US" smtClean="0"/>
              <a:t>Outlining</a:t>
            </a:r>
          </a:p>
          <a:p>
            <a:r>
              <a:rPr lang="en-US" smtClean="0"/>
              <a:t>Graphic Organizers</a:t>
            </a:r>
          </a:p>
          <a:p>
            <a:r>
              <a:rPr lang="en-US" smtClean="0"/>
              <a:t>Pattern Games</a:t>
            </a:r>
          </a:p>
          <a:p>
            <a:r>
              <a:rPr lang="en-US" smtClean="0"/>
              <a:t>Problem Solving</a:t>
            </a:r>
          </a:p>
          <a:p>
            <a:r>
              <a:rPr lang="en-US" smtClean="0"/>
              <a:t>Deciphering Codes</a:t>
            </a:r>
          </a:p>
          <a:p>
            <a:endParaRPr lang="en-US" smtClean="0"/>
          </a:p>
        </p:txBody>
      </p:sp>
      <p:pic>
        <p:nvPicPr>
          <p:cNvPr id="26628" name="Picture 5" descr="j0435989"/>
          <p:cNvPicPr>
            <a:picLocks noChangeAspect="1" noChangeArrowheads="1"/>
          </p:cNvPicPr>
          <p:nvPr/>
        </p:nvPicPr>
        <p:blipFill>
          <a:blip r:embed="rId2" cstate="print"/>
          <a:srcRect/>
          <a:stretch>
            <a:fillRect/>
          </a:stretch>
        </p:blipFill>
        <p:spPr bwMode="auto">
          <a:xfrm>
            <a:off x="5410200" y="3048000"/>
            <a:ext cx="1584325" cy="1828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Learning &amp; Learning Styles</a:t>
            </a:r>
          </a:p>
        </p:txBody>
      </p:sp>
      <p:sp>
        <p:nvSpPr>
          <p:cNvPr id="27651" name="Rectangle 3"/>
          <p:cNvSpPr>
            <a:spLocks noGrp="1" noChangeArrowheads="1"/>
          </p:cNvSpPr>
          <p:nvPr>
            <p:ph type="body" idx="1"/>
          </p:nvPr>
        </p:nvSpPr>
        <p:spPr>
          <a:xfrm>
            <a:off x="609600" y="1524000"/>
            <a:ext cx="7848600" cy="5075238"/>
          </a:xfrm>
        </p:spPr>
        <p:txBody>
          <a:bodyPr/>
          <a:lstStyle/>
          <a:p>
            <a:pPr algn="ctr">
              <a:buFont typeface="Wingdings" pitchFamily="2" charset="2"/>
              <a:buNone/>
            </a:pPr>
            <a:r>
              <a:rPr lang="en-US" u="sng" smtClean="0"/>
              <a:t>Musical – Rhythmic</a:t>
            </a:r>
          </a:p>
          <a:p>
            <a:r>
              <a:rPr lang="en-US" smtClean="0"/>
              <a:t>Skill in the performance, composition and appreciation of musical patterns</a:t>
            </a:r>
          </a:p>
          <a:p>
            <a:r>
              <a:rPr lang="en-US" smtClean="0"/>
              <a:t>Capacity to recognize and compose musical pitches, tones, and rhymes</a:t>
            </a:r>
          </a:p>
        </p:txBody>
      </p:sp>
      <p:pic>
        <p:nvPicPr>
          <p:cNvPr id="27652" name="Picture 5" descr="MCj04244600000[1]"/>
          <p:cNvPicPr>
            <a:picLocks noChangeAspect="1" noChangeArrowheads="1"/>
          </p:cNvPicPr>
          <p:nvPr/>
        </p:nvPicPr>
        <p:blipFill>
          <a:blip r:embed="rId2" cstate="print"/>
          <a:srcRect/>
          <a:stretch>
            <a:fillRect/>
          </a:stretch>
        </p:blipFill>
        <p:spPr bwMode="auto">
          <a:xfrm>
            <a:off x="1371600" y="4572000"/>
            <a:ext cx="1828800" cy="1403350"/>
          </a:xfrm>
          <a:prstGeom prst="rect">
            <a:avLst/>
          </a:prstGeom>
          <a:noFill/>
          <a:ln w="9525">
            <a:noFill/>
            <a:miter lim="800000"/>
            <a:headEnd/>
            <a:tailEnd/>
          </a:ln>
        </p:spPr>
      </p:pic>
      <p:pic>
        <p:nvPicPr>
          <p:cNvPr id="27653" name="Picture 6" descr="MCj04315010000[1]"/>
          <p:cNvPicPr>
            <a:picLocks noChangeAspect="1" noChangeArrowheads="1"/>
          </p:cNvPicPr>
          <p:nvPr/>
        </p:nvPicPr>
        <p:blipFill>
          <a:blip r:embed="rId3" cstate="print"/>
          <a:srcRect/>
          <a:stretch>
            <a:fillRect/>
          </a:stretch>
        </p:blipFill>
        <p:spPr bwMode="auto">
          <a:xfrm>
            <a:off x="7772400" y="1676400"/>
            <a:ext cx="1143000" cy="1143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Learning &amp; Learning Styles</a:t>
            </a:r>
          </a:p>
        </p:txBody>
      </p:sp>
      <p:sp>
        <p:nvSpPr>
          <p:cNvPr id="28675" name="Rectangle 3"/>
          <p:cNvSpPr>
            <a:spLocks noGrp="1" noChangeArrowheads="1"/>
          </p:cNvSpPr>
          <p:nvPr>
            <p:ph type="body" idx="1"/>
          </p:nvPr>
        </p:nvSpPr>
        <p:spPr>
          <a:xfrm>
            <a:off x="838200" y="1524000"/>
            <a:ext cx="7696200" cy="5075238"/>
          </a:xfrm>
        </p:spPr>
        <p:txBody>
          <a:bodyPr/>
          <a:lstStyle/>
          <a:p>
            <a:pPr algn="ctr">
              <a:buFont typeface="Wingdings" pitchFamily="2" charset="2"/>
              <a:buNone/>
            </a:pPr>
            <a:r>
              <a:rPr lang="en-US" u="sng" smtClean="0"/>
              <a:t>Musical – Rhythmic Learners</a:t>
            </a:r>
          </a:p>
          <a:p>
            <a:pPr>
              <a:buFont typeface="Wingdings" pitchFamily="2" charset="2"/>
              <a:buNone/>
            </a:pPr>
            <a:r>
              <a:rPr lang="en-US" sz="2800" smtClean="0"/>
              <a:t>Learn best when provided with:</a:t>
            </a:r>
          </a:p>
          <a:p>
            <a:r>
              <a:rPr lang="en-US" sz="2800" smtClean="0"/>
              <a:t>Rhymes</a:t>
            </a:r>
          </a:p>
          <a:p>
            <a:r>
              <a:rPr lang="en-US" sz="2800" smtClean="0"/>
              <a:t>Patterns (tonal and rhythmic)</a:t>
            </a:r>
          </a:p>
          <a:p>
            <a:r>
              <a:rPr lang="en-US" sz="2800" smtClean="0"/>
              <a:t>Songs</a:t>
            </a:r>
          </a:p>
          <a:p>
            <a:r>
              <a:rPr lang="en-US" sz="2800" smtClean="0"/>
              <a:t>Instruments</a:t>
            </a:r>
          </a:p>
          <a:p>
            <a:r>
              <a:rPr lang="en-US" sz="2800" smtClean="0"/>
              <a:t>Music</a:t>
            </a:r>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buFont typeface="Wingdings" pitchFamily="2" charset="2"/>
              <a:buNone/>
            </a:pPr>
            <a:endParaRPr lang="en-US" smtClean="0"/>
          </a:p>
          <a:p>
            <a:pPr algn="ctr">
              <a:buFont typeface="Wingdings" pitchFamily="2" charset="2"/>
              <a:buNone/>
            </a:pPr>
            <a:endParaRPr lang="en-US" u="sng" smtClean="0"/>
          </a:p>
        </p:txBody>
      </p:sp>
      <p:pic>
        <p:nvPicPr>
          <p:cNvPr id="28676" name="Picture 4" descr="MCj03710820000[1]"/>
          <p:cNvPicPr>
            <a:picLocks noChangeAspect="1" noChangeArrowheads="1"/>
          </p:cNvPicPr>
          <p:nvPr/>
        </p:nvPicPr>
        <p:blipFill>
          <a:blip r:embed="rId2" cstate="print"/>
          <a:srcRect/>
          <a:stretch>
            <a:fillRect/>
          </a:stretch>
        </p:blipFill>
        <p:spPr bwMode="auto">
          <a:xfrm>
            <a:off x="762000" y="5257800"/>
            <a:ext cx="1185863" cy="1371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Learning &amp; Learning Styles</a:t>
            </a:r>
          </a:p>
        </p:txBody>
      </p:sp>
      <p:sp>
        <p:nvSpPr>
          <p:cNvPr id="29699" name="Rectangle 3"/>
          <p:cNvSpPr>
            <a:spLocks noGrp="1" noChangeArrowheads="1"/>
          </p:cNvSpPr>
          <p:nvPr>
            <p:ph type="body" idx="1"/>
          </p:nvPr>
        </p:nvSpPr>
        <p:spPr>
          <a:xfrm>
            <a:off x="228600" y="1600200"/>
            <a:ext cx="8915400" cy="5075238"/>
          </a:xfrm>
        </p:spPr>
        <p:txBody>
          <a:bodyPr/>
          <a:lstStyle/>
          <a:p>
            <a:pPr algn="ctr">
              <a:buFont typeface="Wingdings" pitchFamily="2" charset="2"/>
              <a:buNone/>
            </a:pPr>
            <a:r>
              <a:rPr lang="en-US" u="sng" smtClean="0"/>
              <a:t>Musical – Rhythmic Learners</a:t>
            </a:r>
            <a:endParaRPr lang="en-US" smtClean="0"/>
          </a:p>
          <a:p>
            <a:pPr>
              <a:buFont typeface="Wingdings" pitchFamily="2" charset="2"/>
              <a:buNone/>
            </a:pPr>
            <a:r>
              <a:rPr lang="en-US" smtClean="0"/>
              <a:t>Can be engaged and appropriately assessed by:</a:t>
            </a:r>
          </a:p>
          <a:p>
            <a:r>
              <a:rPr lang="en-US" smtClean="0"/>
              <a:t>Music Performances</a:t>
            </a:r>
          </a:p>
          <a:p>
            <a:r>
              <a:rPr lang="en-US" smtClean="0"/>
              <a:t>Audiation Patterns</a:t>
            </a:r>
          </a:p>
          <a:p>
            <a:r>
              <a:rPr lang="en-US" smtClean="0"/>
              <a:t>Music Composition and Creations</a:t>
            </a:r>
          </a:p>
          <a:p>
            <a:r>
              <a:rPr lang="en-US" smtClean="0"/>
              <a:t>Instrumental Sounds</a:t>
            </a:r>
          </a:p>
          <a:p>
            <a:r>
              <a:rPr lang="en-US" smtClean="0"/>
              <a:t>Singing</a:t>
            </a:r>
          </a:p>
          <a:p>
            <a:r>
              <a:rPr lang="en-US" smtClean="0"/>
              <a:t>Ability to improvise</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Learning &amp; Learning Styles</a:t>
            </a:r>
          </a:p>
        </p:txBody>
      </p:sp>
      <p:sp>
        <p:nvSpPr>
          <p:cNvPr id="30723" name="Rectangle 3"/>
          <p:cNvSpPr>
            <a:spLocks noGrp="1" noChangeArrowheads="1"/>
          </p:cNvSpPr>
          <p:nvPr>
            <p:ph type="body" idx="1"/>
          </p:nvPr>
        </p:nvSpPr>
        <p:spPr>
          <a:xfrm>
            <a:off x="533400" y="1524000"/>
            <a:ext cx="7924800" cy="5334000"/>
          </a:xfrm>
        </p:spPr>
        <p:txBody>
          <a:bodyPr/>
          <a:lstStyle/>
          <a:p>
            <a:pPr algn="ctr">
              <a:buFont typeface="Wingdings" pitchFamily="2" charset="2"/>
              <a:buNone/>
            </a:pPr>
            <a:r>
              <a:rPr lang="en-US" u="sng" smtClean="0"/>
              <a:t>Bodily / Kinesthetic</a:t>
            </a:r>
          </a:p>
          <a:p>
            <a:pPr algn="ctr">
              <a:buFont typeface="Wingdings" pitchFamily="2" charset="2"/>
              <a:buNone/>
            </a:pPr>
            <a:endParaRPr lang="en-US" u="sng" smtClean="0"/>
          </a:p>
          <a:p>
            <a:pPr algn="ctr">
              <a:buFont typeface="Wingdings" pitchFamily="2" charset="2"/>
              <a:buNone/>
            </a:pPr>
            <a:endParaRPr lang="en-US" u="sng" smtClean="0"/>
          </a:p>
          <a:p>
            <a:r>
              <a:rPr lang="en-US" smtClean="0"/>
              <a:t>Potential of using one’s whole body or parts of the body to solve problems</a:t>
            </a:r>
          </a:p>
        </p:txBody>
      </p:sp>
      <p:pic>
        <p:nvPicPr>
          <p:cNvPr id="30724" name="Picture 4" descr="MCj02325240000[1]"/>
          <p:cNvPicPr>
            <a:picLocks noChangeAspect="1" noChangeArrowheads="1"/>
          </p:cNvPicPr>
          <p:nvPr/>
        </p:nvPicPr>
        <p:blipFill>
          <a:blip r:embed="rId2" cstate="print"/>
          <a:srcRect/>
          <a:stretch>
            <a:fillRect/>
          </a:stretch>
        </p:blipFill>
        <p:spPr bwMode="auto">
          <a:xfrm>
            <a:off x="2133600" y="4876800"/>
            <a:ext cx="1371600" cy="1862138"/>
          </a:xfrm>
          <a:prstGeom prst="rect">
            <a:avLst/>
          </a:prstGeom>
          <a:noFill/>
          <a:ln w="9525">
            <a:noFill/>
            <a:miter lim="800000"/>
            <a:headEnd/>
            <a:tailEnd/>
          </a:ln>
        </p:spPr>
      </p:pic>
      <p:pic>
        <p:nvPicPr>
          <p:cNvPr id="30725" name="Picture 5" descr="MCj03974400000[1]"/>
          <p:cNvPicPr>
            <a:picLocks noChangeAspect="1" noChangeArrowheads="1"/>
          </p:cNvPicPr>
          <p:nvPr/>
        </p:nvPicPr>
        <p:blipFill>
          <a:blip r:embed="rId3" cstate="print"/>
          <a:srcRect/>
          <a:stretch>
            <a:fillRect/>
          </a:stretch>
        </p:blipFill>
        <p:spPr bwMode="auto">
          <a:xfrm>
            <a:off x="6477000" y="1676400"/>
            <a:ext cx="1825625" cy="16414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Learning &amp; Learning Styles</a:t>
            </a:r>
          </a:p>
        </p:txBody>
      </p:sp>
      <p:sp>
        <p:nvSpPr>
          <p:cNvPr id="31747" name="Rectangle 3"/>
          <p:cNvSpPr>
            <a:spLocks noGrp="1" noChangeArrowheads="1"/>
          </p:cNvSpPr>
          <p:nvPr>
            <p:ph type="body" idx="1"/>
          </p:nvPr>
        </p:nvSpPr>
        <p:spPr>
          <a:xfrm>
            <a:off x="381000" y="1600200"/>
            <a:ext cx="8305800" cy="5075238"/>
          </a:xfrm>
        </p:spPr>
        <p:txBody>
          <a:bodyPr/>
          <a:lstStyle/>
          <a:p>
            <a:pPr algn="ctr">
              <a:buFont typeface="Wingdings" pitchFamily="2" charset="2"/>
              <a:buNone/>
            </a:pPr>
            <a:r>
              <a:rPr lang="en-US" u="sng" smtClean="0"/>
              <a:t>Bodily / Kinesthetic Learners</a:t>
            </a:r>
          </a:p>
          <a:p>
            <a:pPr algn="ctr">
              <a:buFont typeface="Wingdings" pitchFamily="2" charset="2"/>
              <a:buNone/>
            </a:pPr>
            <a:endParaRPr lang="en-US" u="sng" smtClean="0"/>
          </a:p>
          <a:p>
            <a:r>
              <a:rPr lang="en-US" smtClean="0"/>
              <a:t>Achieve success when learning is paired </a:t>
            </a:r>
          </a:p>
          <a:p>
            <a:pPr>
              <a:buFont typeface="Wingdings" pitchFamily="2" charset="2"/>
              <a:buNone/>
            </a:pPr>
            <a:r>
              <a:rPr lang="en-US" smtClean="0"/>
              <a:t>with movement, motor tasks, and games </a:t>
            </a:r>
          </a:p>
          <a:p>
            <a:pPr>
              <a:buFont typeface="Wingdings" pitchFamily="2" charset="2"/>
              <a:buNone/>
            </a:pPr>
            <a:endParaRPr lang="en-US" sz="2400"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buFont typeface="Wingdings" pitchFamily="2" charset="2"/>
              <a:buNone/>
            </a:pPr>
            <a:endParaRPr lang="en-US" smtClean="0"/>
          </a:p>
        </p:txBody>
      </p:sp>
      <p:pic>
        <p:nvPicPr>
          <p:cNvPr id="31748" name="Picture 4" descr="MCj03710820000[1]"/>
          <p:cNvPicPr>
            <a:picLocks noChangeAspect="1" noChangeArrowheads="1"/>
          </p:cNvPicPr>
          <p:nvPr/>
        </p:nvPicPr>
        <p:blipFill>
          <a:blip r:embed="rId2" cstate="print"/>
          <a:srcRect/>
          <a:stretch>
            <a:fillRect/>
          </a:stretch>
        </p:blipFill>
        <p:spPr bwMode="auto">
          <a:xfrm>
            <a:off x="762000" y="4267200"/>
            <a:ext cx="950913" cy="11001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en-US" sz="3600" smtClean="0"/>
              <a:t>Social Forces: Present &amp; Future</a:t>
            </a:r>
          </a:p>
        </p:txBody>
      </p:sp>
      <p:sp>
        <p:nvSpPr>
          <p:cNvPr id="6147" name="Rectangle 3"/>
          <p:cNvSpPr>
            <a:spLocks noGrp="1" noChangeArrowheads="1"/>
          </p:cNvSpPr>
          <p:nvPr>
            <p:ph type="body" idx="1"/>
          </p:nvPr>
        </p:nvSpPr>
        <p:spPr>
          <a:xfrm>
            <a:off x="609600" y="1600200"/>
            <a:ext cx="8220075" cy="5075238"/>
          </a:xfrm>
        </p:spPr>
        <p:txBody>
          <a:bodyPr/>
          <a:lstStyle/>
          <a:p>
            <a:pPr>
              <a:buFont typeface="Wingdings" pitchFamily="2" charset="2"/>
              <a:buNone/>
            </a:pPr>
            <a:r>
              <a:rPr lang="en-US" smtClean="0"/>
              <a:t>  Since education reflects the goals and values of a society, schools must harmonize with the lives and ideas of people in a particular time and place.  Curriculum planners, therefore, must understand how schools and school systems mirror the surrounding societal milieu. </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Learning &amp; Learning Styles</a:t>
            </a:r>
          </a:p>
        </p:txBody>
      </p:sp>
      <p:sp>
        <p:nvSpPr>
          <p:cNvPr id="32771" name="Rectangle 3"/>
          <p:cNvSpPr>
            <a:spLocks noGrp="1" noChangeArrowheads="1"/>
          </p:cNvSpPr>
          <p:nvPr>
            <p:ph type="body" idx="1"/>
          </p:nvPr>
        </p:nvSpPr>
        <p:spPr>
          <a:xfrm>
            <a:off x="228600" y="1593850"/>
            <a:ext cx="8915400" cy="5075238"/>
          </a:xfrm>
        </p:spPr>
        <p:txBody>
          <a:bodyPr/>
          <a:lstStyle/>
          <a:p>
            <a:pPr algn="ctr">
              <a:buFont typeface="Wingdings" pitchFamily="2" charset="2"/>
              <a:buNone/>
            </a:pPr>
            <a:r>
              <a:rPr lang="en-US" u="sng" smtClean="0"/>
              <a:t>Bodily / Kinesthetic Learners</a:t>
            </a:r>
          </a:p>
          <a:p>
            <a:pPr>
              <a:buFont typeface="Wingdings" pitchFamily="2" charset="2"/>
              <a:buNone/>
            </a:pPr>
            <a:r>
              <a:rPr lang="en-US" smtClean="0"/>
              <a:t>Can be engaged and appropriately assessed by:</a:t>
            </a:r>
          </a:p>
          <a:p>
            <a:r>
              <a:rPr lang="en-US" smtClean="0"/>
              <a:t>Role Playing</a:t>
            </a:r>
          </a:p>
          <a:p>
            <a:r>
              <a:rPr lang="en-US" smtClean="0"/>
              <a:t>Physical Exercise</a:t>
            </a:r>
          </a:p>
          <a:p>
            <a:r>
              <a:rPr lang="en-US" smtClean="0"/>
              <a:t>Inventing</a:t>
            </a:r>
          </a:p>
          <a:p>
            <a:r>
              <a:rPr lang="en-US" smtClean="0"/>
              <a:t>Physical Gestures</a:t>
            </a:r>
          </a:p>
          <a:p>
            <a:r>
              <a:rPr lang="en-US" smtClean="0"/>
              <a:t>Drama</a:t>
            </a:r>
          </a:p>
          <a:p>
            <a:endParaRPr lang="en-US" smtClean="0"/>
          </a:p>
        </p:txBody>
      </p:sp>
      <p:pic>
        <p:nvPicPr>
          <p:cNvPr id="32772" name="Picture 4" descr="MCj02325240000[1]"/>
          <p:cNvPicPr>
            <a:picLocks noChangeAspect="1" noChangeArrowheads="1"/>
          </p:cNvPicPr>
          <p:nvPr/>
        </p:nvPicPr>
        <p:blipFill>
          <a:blip r:embed="rId2" cstate="print"/>
          <a:srcRect/>
          <a:stretch>
            <a:fillRect/>
          </a:stretch>
        </p:blipFill>
        <p:spPr bwMode="auto">
          <a:xfrm>
            <a:off x="4648200" y="3124200"/>
            <a:ext cx="1371600" cy="18621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Learning &amp; Learning Styles</a:t>
            </a:r>
          </a:p>
        </p:txBody>
      </p:sp>
      <p:sp>
        <p:nvSpPr>
          <p:cNvPr id="33795" name="Rectangle 3"/>
          <p:cNvSpPr>
            <a:spLocks noGrp="1" noChangeArrowheads="1"/>
          </p:cNvSpPr>
          <p:nvPr>
            <p:ph type="body" idx="1"/>
          </p:nvPr>
        </p:nvSpPr>
        <p:spPr>
          <a:xfrm>
            <a:off x="838200" y="1600200"/>
            <a:ext cx="7620000" cy="5075238"/>
          </a:xfrm>
        </p:spPr>
        <p:txBody>
          <a:bodyPr/>
          <a:lstStyle/>
          <a:p>
            <a:pPr algn="ctr">
              <a:buFont typeface="Wingdings" pitchFamily="2" charset="2"/>
              <a:buNone/>
            </a:pPr>
            <a:r>
              <a:rPr lang="en-US" u="sng" smtClean="0"/>
              <a:t>Visual-Spatial </a:t>
            </a:r>
          </a:p>
          <a:p>
            <a:r>
              <a:rPr lang="en-US" smtClean="0"/>
              <a:t>Potential to recognize and use the patterns of wide and more confined areas</a:t>
            </a:r>
          </a:p>
        </p:txBody>
      </p:sp>
      <p:pic>
        <p:nvPicPr>
          <p:cNvPr id="33796" name="Picture 4" descr="j0157995"/>
          <p:cNvPicPr>
            <a:picLocks noChangeAspect="1" noChangeArrowheads="1"/>
          </p:cNvPicPr>
          <p:nvPr/>
        </p:nvPicPr>
        <p:blipFill>
          <a:blip r:embed="rId2" cstate="print"/>
          <a:srcRect/>
          <a:stretch>
            <a:fillRect/>
          </a:stretch>
        </p:blipFill>
        <p:spPr bwMode="auto">
          <a:xfrm>
            <a:off x="5029200" y="3810000"/>
            <a:ext cx="2971800" cy="762000"/>
          </a:xfrm>
          <a:prstGeom prst="rect">
            <a:avLst/>
          </a:prstGeom>
          <a:noFill/>
          <a:ln w="9525">
            <a:noFill/>
            <a:miter lim="800000"/>
            <a:headEnd/>
            <a:tailEnd/>
          </a:ln>
        </p:spPr>
      </p:pic>
      <p:pic>
        <p:nvPicPr>
          <p:cNvPr id="33797" name="Picture 7" descr="MPj04340580000[1]"/>
          <p:cNvPicPr>
            <a:picLocks noChangeAspect="1" noChangeArrowheads="1"/>
          </p:cNvPicPr>
          <p:nvPr/>
        </p:nvPicPr>
        <p:blipFill>
          <a:blip r:embed="rId3" cstate="print"/>
          <a:srcRect/>
          <a:stretch>
            <a:fillRect/>
          </a:stretch>
        </p:blipFill>
        <p:spPr bwMode="auto">
          <a:xfrm>
            <a:off x="914400" y="3810000"/>
            <a:ext cx="2935288" cy="2543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Learning &amp; Learning Styles</a:t>
            </a:r>
          </a:p>
        </p:txBody>
      </p:sp>
      <p:sp>
        <p:nvSpPr>
          <p:cNvPr id="34819" name="Rectangle 3"/>
          <p:cNvSpPr>
            <a:spLocks noGrp="1" noChangeArrowheads="1"/>
          </p:cNvSpPr>
          <p:nvPr>
            <p:ph type="body" idx="1"/>
          </p:nvPr>
        </p:nvSpPr>
        <p:spPr>
          <a:xfrm>
            <a:off x="685800" y="1447800"/>
            <a:ext cx="8153400" cy="5075238"/>
          </a:xfrm>
        </p:spPr>
        <p:txBody>
          <a:bodyPr/>
          <a:lstStyle/>
          <a:p>
            <a:pPr algn="ctr">
              <a:buFont typeface="Wingdings" pitchFamily="2" charset="2"/>
              <a:buNone/>
            </a:pPr>
            <a:r>
              <a:rPr lang="en-US" u="sng" smtClean="0"/>
              <a:t>Visual-Spatial Learners</a:t>
            </a:r>
          </a:p>
          <a:p>
            <a:r>
              <a:rPr lang="en-US" smtClean="0"/>
              <a:t>Learn best when presented with visual information that is presented in an organized manner. </a:t>
            </a:r>
          </a:p>
          <a:p>
            <a:pPr>
              <a:buFont typeface="Wingdings" pitchFamily="2" charset="2"/>
              <a:buNone/>
            </a:pPr>
            <a:endParaRPr lang="en-US" sz="2400" smtClean="0"/>
          </a:p>
          <a:p>
            <a:pPr>
              <a:buFont typeface="Wingdings" pitchFamily="2" charset="2"/>
              <a:buNone/>
            </a:pPr>
            <a:endParaRPr lang="en-US" sz="2400"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buFont typeface="Wingdings" pitchFamily="2" charset="2"/>
              <a:buNone/>
            </a:pPr>
            <a:endParaRPr lang="en-US" smtClean="0"/>
          </a:p>
          <a:p>
            <a:pPr>
              <a:buFont typeface="Wingdings" pitchFamily="2" charset="2"/>
              <a:buNone/>
            </a:pPr>
            <a:endParaRPr lang="en-US" smtClean="0"/>
          </a:p>
          <a:p>
            <a:pPr algn="ctr">
              <a:buFont typeface="Wingdings" pitchFamily="2" charset="2"/>
              <a:buNone/>
            </a:pPr>
            <a:endParaRPr lang="en-US" u="sng" smtClean="0"/>
          </a:p>
        </p:txBody>
      </p:sp>
      <p:pic>
        <p:nvPicPr>
          <p:cNvPr id="34820" name="Picture 4" descr="MCj03710820000[1]"/>
          <p:cNvPicPr>
            <a:picLocks noChangeAspect="1" noChangeArrowheads="1"/>
          </p:cNvPicPr>
          <p:nvPr/>
        </p:nvPicPr>
        <p:blipFill>
          <a:blip r:embed="rId2" cstate="print"/>
          <a:srcRect/>
          <a:stretch>
            <a:fillRect/>
          </a:stretch>
        </p:blipFill>
        <p:spPr bwMode="auto">
          <a:xfrm>
            <a:off x="685800" y="4267200"/>
            <a:ext cx="1054100" cy="1219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Learning &amp; Learning Styles</a:t>
            </a:r>
          </a:p>
        </p:txBody>
      </p:sp>
      <p:sp>
        <p:nvSpPr>
          <p:cNvPr id="35843" name="Rectangle 3"/>
          <p:cNvSpPr>
            <a:spLocks noGrp="1" noChangeArrowheads="1"/>
          </p:cNvSpPr>
          <p:nvPr>
            <p:ph type="body" idx="1"/>
          </p:nvPr>
        </p:nvSpPr>
        <p:spPr>
          <a:xfrm>
            <a:off x="0" y="1524000"/>
            <a:ext cx="9144000" cy="5334000"/>
          </a:xfrm>
        </p:spPr>
        <p:txBody>
          <a:bodyPr/>
          <a:lstStyle/>
          <a:p>
            <a:pPr algn="ctr">
              <a:buFont typeface="Wingdings" pitchFamily="2" charset="2"/>
              <a:buNone/>
            </a:pPr>
            <a:r>
              <a:rPr lang="en-US" u="sng" smtClean="0"/>
              <a:t>Visual-Spatial Learners</a:t>
            </a:r>
          </a:p>
          <a:p>
            <a:pPr>
              <a:buFont typeface="Wingdings" pitchFamily="2" charset="2"/>
              <a:buNone/>
            </a:pPr>
            <a:r>
              <a:rPr lang="en-US" smtClean="0"/>
              <a:t>Can be engaged and  appropriately assessed by:</a:t>
            </a:r>
          </a:p>
          <a:p>
            <a:r>
              <a:rPr lang="en-US" smtClean="0"/>
              <a:t>Maps</a:t>
            </a:r>
          </a:p>
          <a:p>
            <a:r>
              <a:rPr lang="en-US" smtClean="0"/>
              <a:t>Charts</a:t>
            </a:r>
          </a:p>
          <a:p>
            <a:r>
              <a:rPr lang="en-US" smtClean="0"/>
              <a:t>Outlines</a:t>
            </a:r>
          </a:p>
          <a:p>
            <a:r>
              <a:rPr lang="en-US" smtClean="0"/>
              <a:t>Illustrations/ Pictures</a:t>
            </a:r>
          </a:p>
          <a:p>
            <a:r>
              <a:rPr lang="en-US" smtClean="0"/>
              <a:t>Patterns &amp; Designs</a:t>
            </a:r>
          </a:p>
          <a:p>
            <a:r>
              <a:rPr lang="en-US" smtClean="0"/>
              <a:t>Drawing</a:t>
            </a:r>
          </a:p>
          <a:p>
            <a:pPr algn="ctr">
              <a:buFont typeface="Wingdings" pitchFamily="2" charset="2"/>
              <a:buNone/>
            </a:pPr>
            <a:endParaRPr lang="en-US" u="sng" smtClean="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Learning &amp; Learning Styles</a:t>
            </a:r>
          </a:p>
        </p:txBody>
      </p:sp>
      <p:sp>
        <p:nvSpPr>
          <p:cNvPr id="36867" name="Rectangle 3"/>
          <p:cNvSpPr>
            <a:spLocks noGrp="1" noChangeArrowheads="1"/>
          </p:cNvSpPr>
          <p:nvPr>
            <p:ph type="body" idx="1"/>
          </p:nvPr>
        </p:nvSpPr>
        <p:spPr>
          <a:xfrm>
            <a:off x="533400" y="1524000"/>
            <a:ext cx="7696200" cy="5334000"/>
          </a:xfrm>
        </p:spPr>
        <p:txBody>
          <a:bodyPr/>
          <a:lstStyle/>
          <a:p>
            <a:pPr algn="ctr">
              <a:buFont typeface="Wingdings" pitchFamily="2" charset="2"/>
              <a:buNone/>
            </a:pPr>
            <a:r>
              <a:rPr lang="en-US" u="sng" smtClean="0"/>
              <a:t>Naturalist</a:t>
            </a:r>
          </a:p>
          <a:p>
            <a:r>
              <a:rPr lang="en-US" smtClean="0"/>
              <a:t>Ability to recognize, categorize and draw upon certain features of the environment</a:t>
            </a:r>
          </a:p>
        </p:txBody>
      </p:sp>
      <p:pic>
        <p:nvPicPr>
          <p:cNvPr id="36868" name="Picture 7" descr="MPj04140520000[1]"/>
          <p:cNvPicPr>
            <a:picLocks noChangeAspect="1" noChangeArrowheads="1"/>
          </p:cNvPicPr>
          <p:nvPr/>
        </p:nvPicPr>
        <p:blipFill>
          <a:blip r:embed="rId2" cstate="print"/>
          <a:srcRect/>
          <a:stretch>
            <a:fillRect/>
          </a:stretch>
        </p:blipFill>
        <p:spPr bwMode="auto">
          <a:xfrm>
            <a:off x="685800" y="3733800"/>
            <a:ext cx="1725613" cy="2590800"/>
          </a:xfrm>
          <a:prstGeom prst="rect">
            <a:avLst/>
          </a:prstGeom>
          <a:noFill/>
          <a:ln w="9525">
            <a:noFill/>
            <a:miter lim="800000"/>
            <a:headEnd/>
            <a:tailEnd/>
          </a:ln>
        </p:spPr>
      </p:pic>
      <p:pic>
        <p:nvPicPr>
          <p:cNvPr id="36869" name="Picture 8" descr="MPj04340640000[1]"/>
          <p:cNvPicPr>
            <a:picLocks noChangeAspect="1" noChangeArrowheads="1"/>
          </p:cNvPicPr>
          <p:nvPr/>
        </p:nvPicPr>
        <p:blipFill>
          <a:blip r:embed="rId3" cstate="print"/>
          <a:srcRect/>
          <a:stretch>
            <a:fillRect/>
          </a:stretch>
        </p:blipFill>
        <p:spPr bwMode="auto">
          <a:xfrm>
            <a:off x="4267200" y="3581400"/>
            <a:ext cx="2819400" cy="1876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Learning &amp; Learning Styles</a:t>
            </a:r>
          </a:p>
        </p:txBody>
      </p:sp>
      <p:sp>
        <p:nvSpPr>
          <p:cNvPr id="37891" name="Rectangle 3"/>
          <p:cNvSpPr>
            <a:spLocks noGrp="1" noChangeArrowheads="1"/>
          </p:cNvSpPr>
          <p:nvPr>
            <p:ph type="body" idx="1"/>
          </p:nvPr>
        </p:nvSpPr>
        <p:spPr>
          <a:xfrm>
            <a:off x="304800" y="1600200"/>
            <a:ext cx="8296275" cy="5075238"/>
          </a:xfrm>
        </p:spPr>
        <p:txBody>
          <a:bodyPr/>
          <a:lstStyle/>
          <a:p>
            <a:pPr algn="ctr">
              <a:buFont typeface="Wingdings" pitchFamily="2" charset="2"/>
              <a:buNone/>
            </a:pPr>
            <a:r>
              <a:rPr lang="en-US" u="sng" smtClean="0"/>
              <a:t>Naturalist Learners</a:t>
            </a:r>
          </a:p>
          <a:p>
            <a:r>
              <a:rPr lang="en-US" smtClean="0"/>
              <a:t>Love the outdoors, field trips, and animals</a:t>
            </a:r>
          </a:p>
          <a:p>
            <a:r>
              <a:rPr lang="en-US" smtClean="0"/>
              <a:t>These learners always display an understanding of the subtle differences in meanings</a:t>
            </a:r>
          </a:p>
          <a:p>
            <a:pPr>
              <a:buFont typeface="Wingdings" pitchFamily="2" charset="2"/>
              <a:buNone/>
            </a:pPr>
            <a:endParaRPr lang="en-US" sz="2400"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buFont typeface="Wingdings" pitchFamily="2" charset="2"/>
              <a:buNone/>
            </a:pPr>
            <a:endParaRPr lang="en-US" smtClean="0"/>
          </a:p>
        </p:txBody>
      </p:sp>
      <p:pic>
        <p:nvPicPr>
          <p:cNvPr id="37892" name="Picture 4" descr="MCj03710820000[1]"/>
          <p:cNvPicPr>
            <a:picLocks noChangeAspect="1" noChangeArrowheads="1"/>
          </p:cNvPicPr>
          <p:nvPr/>
        </p:nvPicPr>
        <p:blipFill>
          <a:blip r:embed="rId2" cstate="print"/>
          <a:srcRect/>
          <a:stretch>
            <a:fillRect/>
          </a:stretch>
        </p:blipFill>
        <p:spPr bwMode="auto">
          <a:xfrm>
            <a:off x="533400" y="4495800"/>
            <a:ext cx="1346200" cy="15573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Learning &amp; Learning Styles</a:t>
            </a:r>
          </a:p>
        </p:txBody>
      </p:sp>
      <p:sp>
        <p:nvSpPr>
          <p:cNvPr id="38915" name="Rectangle 3"/>
          <p:cNvSpPr>
            <a:spLocks noGrp="1" noChangeArrowheads="1"/>
          </p:cNvSpPr>
          <p:nvPr>
            <p:ph type="body" idx="1"/>
          </p:nvPr>
        </p:nvSpPr>
        <p:spPr>
          <a:xfrm>
            <a:off x="0" y="1593850"/>
            <a:ext cx="8905875" cy="5075238"/>
          </a:xfrm>
        </p:spPr>
        <p:txBody>
          <a:bodyPr/>
          <a:lstStyle/>
          <a:p>
            <a:pPr algn="ctr">
              <a:buFont typeface="Wingdings" pitchFamily="2" charset="2"/>
              <a:buNone/>
            </a:pPr>
            <a:r>
              <a:rPr lang="en-US" u="sng" smtClean="0"/>
              <a:t>Naturalist Learners</a:t>
            </a:r>
          </a:p>
          <a:p>
            <a:pPr>
              <a:buFont typeface="Wingdings" pitchFamily="2" charset="2"/>
              <a:buNone/>
            </a:pPr>
            <a:r>
              <a:rPr lang="en-US" smtClean="0"/>
              <a:t>Can be engaged and appropriately assessed by:</a:t>
            </a:r>
          </a:p>
          <a:p>
            <a:r>
              <a:rPr lang="en-US" smtClean="0"/>
              <a:t>Nature</a:t>
            </a:r>
          </a:p>
          <a:p>
            <a:r>
              <a:rPr lang="en-US" smtClean="0"/>
              <a:t>Cultural Artifacts</a:t>
            </a:r>
          </a:p>
          <a:p>
            <a:r>
              <a:rPr lang="en-US" smtClean="0"/>
              <a:t>Sorting Activities</a:t>
            </a:r>
          </a:p>
          <a:p>
            <a:pPr>
              <a:buFont typeface="Wingdings" pitchFamily="2" charset="2"/>
              <a:buNone/>
            </a:pPr>
            <a:endParaRPr lang="en-US" smtClean="0"/>
          </a:p>
          <a:p>
            <a:pPr algn="ctr">
              <a:buFont typeface="Wingdings" pitchFamily="2" charset="2"/>
              <a:buNone/>
            </a:pPr>
            <a:endParaRPr lang="en-US" u="sng" smtClean="0"/>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Learning &amp; Learning Styles</a:t>
            </a:r>
          </a:p>
        </p:txBody>
      </p:sp>
      <p:sp>
        <p:nvSpPr>
          <p:cNvPr id="39939" name="Rectangle 3"/>
          <p:cNvSpPr>
            <a:spLocks noGrp="1" noChangeArrowheads="1"/>
          </p:cNvSpPr>
          <p:nvPr>
            <p:ph type="body" idx="1"/>
          </p:nvPr>
        </p:nvSpPr>
        <p:spPr>
          <a:xfrm>
            <a:off x="685800" y="1600200"/>
            <a:ext cx="7924800" cy="5075238"/>
          </a:xfrm>
        </p:spPr>
        <p:txBody>
          <a:bodyPr/>
          <a:lstStyle/>
          <a:p>
            <a:pPr algn="ctr">
              <a:buFont typeface="Wingdings" pitchFamily="2" charset="2"/>
              <a:buNone/>
            </a:pPr>
            <a:r>
              <a:rPr lang="en-US" u="sng" smtClean="0"/>
              <a:t>Intrapersonal </a:t>
            </a:r>
          </a:p>
          <a:p>
            <a:r>
              <a:rPr lang="en-US" smtClean="0"/>
              <a:t>Capacity to understand oneself</a:t>
            </a:r>
          </a:p>
          <a:p>
            <a:r>
              <a:rPr lang="en-US" smtClean="0"/>
              <a:t>Ability to appreciate one’s feeling, fears, and motivations</a:t>
            </a:r>
          </a:p>
          <a:p>
            <a:r>
              <a:rPr lang="en-US" smtClean="0"/>
              <a:t>Ability to use self-realization to regulate one’s life</a:t>
            </a:r>
          </a:p>
          <a:p>
            <a:endParaRPr lang="en-US" smtClean="0"/>
          </a:p>
        </p:txBody>
      </p:sp>
      <p:pic>
        <p:nvPicPr>
          <p:cNvPr id="39940" name="Picture 6" descr="MCj04238380000[1]"/>
          <p:cNvPicPr>
            <a:picLocks noChangeAspect="1" noChangeArrowheads="1"/>
          </p:cNvPicPr>
          <p:nvPr/>
        </p:nvPicPr>
        <p:blipFill>
          <a:blip r:embed="rId2" cstate="print"/>
          <a:srcRect/>
          <a:stretch>
            <a:fillRect/>
          </a:stretch>
        </p:blipFill>
        <p:spPr bwMode="auto">
          <a:xfrm>
            <a:off x="7315200" y="4419600"/>
            <a:ext cx="990600" cy="1187450"/>
          </a:xfrm>
          <a:prstGeom prst="rect">
            <a:avLst/>
          </a:prstGeom>
          <a:noFill/>
          <a:ln w="9525">
            <a:noFill/>
            <a:miter lim="800000"/>
            <a:headEnd/>
            <a:tailEnd/>
          </a:ln>
        </p:spPr>
      </p:pic>
      <p:pic>
        <p:nvPicPr>
          <p:cNvPr id="39941" name="Picture 7" descr="MCj04280930000[1]"/>
          <p:cNvPicPr>
            <a:picLocks noChangeAspect="1" noChangeArrowheads="1"/>
          </p:cNvPicPr>
          <p:nvPr/>
        </p:nvPicPr>
        <p:blipFill>
          <a:blip r:embed="rId3" cstate="print"/>
          <a:srcRect/>
          <a:stretch>
            <a:fillRect/>
          </a:stretch>
        </p:blipFill>
        <p:spPr bwMode="auto">
          <a:xfrm>
            <a:off x="7086600" y="1524000"/>
            <a:ext cx="1184275" cy="1249363"/>
          </a:xfrm>
          <a:prstGeom prst="rect">
            <a:avLst/>
          </a:prstGeom>
          <a:noFill/>
          <a:ln w="9525">
            <a:noFill/>
            <a:miter lim="800000"/>
            <a:headEnd/>
            <a:tailEnd/>
          </a:ln>
        </p:spPr>
      </p:pic>
      <p:pic>
        <p:nvPicPr>
          <p:cNvPr id="39942" name="Picture 8" descr="MCj04281290000[1]"/>
          <p:cNvPicPr>
            <a:picLocks noChangeAspect="1" noChangeArrowheads="1"/>
          </p:cNvPicPr>
          <p:nvPr/>
        </p:nvPicPr>
        <p:blipFill>
          <a:blip r:embed="rId4" cstate="print"/>
          <a:srcRect/>
          <a:stretch>
            <a:fillRect/>
          </a:stretch>
        </p:blipFill>
        <p:spPr bwMode="auto">
          <a:xfrm>
            <a:off x="3276600" y="4343400"/>
            <a:ext cx="1536700" cy="1433513"/>
          </a:xfrm>
          <a:prstGeom prst="rect">
            <a:avLst/>
          </a:prstGeom>
          <a:noFill/>
          <a:ln w="9525">
            <a:noFill/>
            <a:miter lim="800000"/>
            <a:headEnd/>
            <a:tailEnd/>
          </a:ln>
        </p:spPr>
      </p:pic>
      <p:pic>
        <p:nvPicPr>
          <p:cNvPr id="39943" name="Picture 9" descr="MCj04281270000[1]"/>
          <p:cNvPicPr>
            <a:picLocks noChangeAspect="1" noChangeArrowheads="1"/>
          </p:cNvPicPr>
          <p:nvPr/>
        </p:nvPicPr>
        <p:blipFill>
          <a:blip r:embed="rId5" cstate="print"/>
          <a:srcRect/>
          <a:stretch>
            <a:fillRect/>
          </a:stretch>
        </p:blipFill>
        <p:spPr bwMode="auto">
          <a:xfrm>
            <a:off x="5562600" y="4572000"/>
            <a:ext cx="968375" cy="11747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828800" y="152400"/>
            <a:ext cx="7077075" cy="1066800"/>
          </a:xfrm>
        </p:spPr>
        <p:txBody>
          <a:bodyPr/>
          <a:lstStyle/>
          <a:p>
            <a:r>
              <a:rPr lang="en-US" smtClean="0"/>
              <a:t>Learning &amp; Learning Styles</a:t>
            </a:r>
          </a:p>
        </p:txBody>
      </p:sp>
      <p:sp>
        <p:nvSpPr>
          <p:cNvPr id="40963" name="Rectangle 3"/>
          <p:cNvSpPr>
            <a:spLocks noGrp="1" noChangeArrowheads="1"/>
          </p:cNvSpPr>
          <p:nvPr>
            <p:ph type="body" idx="1"/>
          </p:nvPr>
        </p:nvSpPr>
        <p:spPr>
          <a:xfrm>
            <a:off x="304800" y="1593850"/>
            <a:ext cx="8601075" cy="5075238"/>
          </a:xfrm>
        </p:spPr>
        <p:txBody>
          <a:bodyPr/>
          <a:lstStyle/>
          <a:p>
            <a:pPr algn="ctr">
              <a:buFont typeface="Wingdings" pitchFamily="2" charset="2"/>
              <a:buNone/>
            </a:pPr>
            <a:r>
              <a:rPr lang="en-US" u="sng" smtClean="0"/>
              <a:t>Intrapersonal Learners</a:t>
            </a:r>
          </a:p>
          <a:p>
            <a:r>
              <a:rPr lang="en-US" smtClean="0"/>
              <a:t>Tend to be in touch with feelings, values, and ideas</a:t>
            </a:r>
          </a:p>
          <a:p>
            <a:r>
              <a:rPr lang="en-US" smtClean="0"/>
              <a:t>These learners appear to be intuitive</a:t>
            </a:r>
          </a:p>
          <a:p>
            <a:pPr>
              <a:buFont typeface="Wingdings" pitchFamily="2" charset="2"/>
              <a:buNone/>
            </a:pPr>
            <a:endParaRPr lang="en-US"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lgn="ctr">
              <a:buFont typeface="Wingdings" pitchFamily="2" charset="2"/>
              <a:buNone/>
            </a:pPr>
            <a:endParaRPr lang="en-US" u="sng" smtClean="0"/>
          </a:p>
        </p:txBody>
      </p:sp>
      <p:pic>
        <p:nvPicPr>
          <p:cNvPr id="40964" name="Picture 4" descr="MCj03710820000[1]"/>
          <p:cNvPicPr>
            <a:picLocks noChangeAspect="1" noChangeArrowheads="1"/>
          </p:cNvPicPr>
          <p:nvPr/>
        </p:nvPicPr>
        <p:blipFill>
          <a:blip r:embed="rId2" cstate="print"/>
          <a:srcRect/>
          <a:stretch>
            <a:fillRect/>
          </a:stretch>
        </p:blipFill>
        <p:spPr bwMode="auto">
          <a:xfrm>
            <a:off x="1035050" y="4267200"/>
            <a:ext cx="1185863" cy="1371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Learning &amp; Learning Styles</a:t>
            </a:r>
          </a:p>
        </p:txBody>
      </p:sp>
      <p:sp>
        <p:nvSpPr>
          <p:cNvPr id="41987" name="Rectangle 3"/>
          <p:cNvSpPr>
            <a:spLocks noGrp="1" noChangeArrowheads="1"/>
          </p:cNvSpPr>
          <p:nvPr>
            <p:ph type="body" idx="1"/>
          </p:nvPr>
        </p:nvSpPr>
        <p:spPr>
          <a:xfrm>
            <a:off x="228600" y="1593850"/>
            <a:ext cx="8915400" cy="5075238"/>
          </a:xfrm>
        </p:spPr>
        <p:txBody>
          <a:bodyPr/>
          <a:lstStyle/>
          <a:p>
            <a:pPr algn="ctr">
              <a:buFont typeface="Wingdings" pitchFamily="2" charset="2"/>
              <a:buNone/>
            </a:pPr>
            <a:r>
              <a:rPr lang="en-US" u="sng" smtClean="0"/>
              <a:t>Intrapersonal Learners</a:t>
            </a:r>
          </a:p>
          <a:p>
            <a:pPr>
              <a:buFont typeface="Wingdings" pitchFamily="2" charset="2"/>
              <a:buNone/>
            </a:pPr>
            <a:r>
              <a:rPr lang="en-US" smtClean="0"/>
              <a:t>Can be engaged and appropriately assessed by:</a:t>
            </a:r>
          </a:p>
          <a:p>
            <a:r>
              <a:rPr lang="en-US" smtClean="0"/>
              <a:t>Metacognition Techniques</a:t>
            </a:r>
          </a:p>
          <a:p>
            <a:r>
              <a:rPr lang="en-US" smtClean="0"/>
              <a:t>Higher-order Reasoning</a:t>
            </a:r>
          </a:p>
          <a:p>
            <a:r>
              <a:rPr lang="en-US" smtClean="0"/>
              <a:t>Thinking Strategies</a:t>
            </a:r>
          </a:p>
          <a:p>
            <a:r>
              <a:rPr lang="en-US" smtClean="0"/>
              <a:t>Silent Reflection Methods</a:t>
            </a:r>
          </a:p>
          <a:p>
            <a:r>
              <a:rPr lang="en-US" smtClean="0"/>
              <a:t>Focusing and Concentration Skills</a:t>
            </a:r>
          </a:p>
          <a:p>
            <a:endParaRPr lang="en-US" smtClean="0"/>
          </a:p>
          <a:p>
            <a:pPr>
              <a:buFont typeface="Wingdings" pitchFamily="2" charset="2"/>
              <a:buNone/>
            </a:pPr>
            <a:endParaRPr lang="en-US" smtClean="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n-US" smtClean="0"/>
              <a:t>Human Development </a:t>
            </a:r>
          </a:p>
        </p:txBody>
      </p:sp>
      <p:sp>
        <p:nvSpPr>
          <p:cNvPr id="7171" name="Rectangle 3"/>
          <p:cNvSpPr>
            <a:spLocks noGrp="1" noChangeArrowheads="1"/>
          </p:cNvSpPr>
          <p:nvPr>
            <p:ph type="body" idx="1"/>
          </p:nvPr>
        </p:nvSpPr>
        <p:spPr>
          <a:xfrm>
            <a:off x="685800" y="1593850"/>
            <a:ext cx="8220075" cy="5075238"/>
          </a:xfrm>
        </p:spPr>
        <p:txBody>
          <a:bodyPr/>
          <a:lstStyle/>
          <a:p>
            <a:r>
              <a:rPr lang="en-US" smtClean="0"/>
              <a:t>Knowledge of human development enables curriculum planners to design curricula that are shaped, in part, by the nature and needs of individual learners </a:t>
            </a:r>
          </a:p>
        </p:txBody>
      </p:sp>
      <p:pic>
        <p:nvPicPr>
          <p:cNvPr id="7172" name="Picture 4" descr="MCj04241720000[1]"/>
          <p:cNvPicPr>
            <a:picLocks noChangeAspect="1" noChangeArrowheads="1"/>
          </p:cNvPicPr>
          <p:nvPr/>
        </p:nvPicPr>
        <p:blipFill>
          <a:blip r:embed="rId2" cstate="print"/>
          <a:srcRect/>
          <a:stretch>
            <a:fillRect/>
          </a:stretch>
        </p:blipFill>
        <p:spPr bwMode="auto">
          <a:xfrm>
            <a:off x="2209800" y="4038600"/>
            <a:ext cx="1181100" cy="18573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Learning &amp; Learning Styles</a:t>
            </a:r>
          </a:p>
        </p:txBody>
      </p:sp>
      <p:sp>
        <p:nvSpPr>
          <p:cNvPr id="43011" name="Rectangle 3"/>
          <p:cNvSpPr>
            <a:spLocks noGrp="1" noChangeArrowheads="1"/>
          </p:cNvSpPr>
          <p:nvPr>
            <p:ph type="body" idx="1"/>
          </p:nvPr>
        </p:nvSpPr>
        <p:spPr>
          <a:xfrm>
            <a:off x="609600" y="1524000"/>
            <a:ext cx="8534400" cy="5334000"/>
          </a:xfrm>
        </p:spPr>
        <p:txBody>
          <a:bodyPr/>
          <a:lstStyle/>
          <a:p>
            <a:pPr algn="ctr">
              <a:buFont typeface="Wingdings" pitchFamily="2" charset="2"/>
              <a:buNone/>
            </a:pPr>
            <a:r>
              <a:rPr lang="en-US" u="sng" smtClean="0"/>
              <a:t>Interpersonal </a:t>
            </a:r>
          </a:p>
          <a:p>
            <a:r>
              <a:rPr lang="en-US" smtClean="0"/>
              <a:t>Are outgoing individuals and learn best in cooperative situations.</a:t>
            </a:r>
          </a:p>
          <a:p>
            <a:pPr>
              <a:buFont typeface="Wingdings" pitchFamily="2" charset="2"/>
              <a:buNone/>
            </a:pPr>
            <a:endParaRPr lang="en-US" sz="2400" smtClean="0"/>
          </a:p>
          <a:p>
            <a:pPr>
              <a:buFont typeface="Wingdings" pitchFamily="2" charset="2"/>
              <a:buNone/>
            </a:pPr>
            <a:endParaRPr lang="en-US" sz="2400" smtClean="0"/>
          </a:p>
          <a:p>
            <a:pPr>
              <a:buFont typeface="Wingdings" pitchFamily="2" charset="2"/>
              <a:buNone/>
            </a:pPr>
            <a:endParaRPr lang="en-US" sz="2400" smtClean="0"/>
          </a:p>
          <a:p>
            <a:pPr>
              <a:buFont typeface="Wingdings" pitchFamily="2" charset="2"/>
              <a:buNone/>
            </a:pPr>
            <a:endParaRPr lang="en-US" sz="2400" smtClean="0"/>
          </a:p>
          <a:p>
            <a:pPr>
              <a:buFont typeface="Wingdings" pitchFamily="2" charset="2"/>
              <a:buNone/>
            </a:pPr>
            <a:r>
              <a:rPr lang="en-US" sz="2400" smtClean="0"/>
              <a:t>                 Discuss: What can educators do to engage and     </a:t>
            </a:r>
          </a:p>
          <a:p>
            <a:pPr>
              <a:buFont typeface="Wingdings" pitchFamily="2" charset="2"/>
              <a:buNone/>
            </a:pPr>
            <a:r>
              <a:rPr lang="en-US" sz="2400" smtClean="0"/>
              <a:t>                        successful assess these students?</a:t>
            </a:r>
          </a:p>
          <a:p>
            <a:pPr>
              <a:buFont typeface="Wingdings" pitchFamily="2" charset="2"/>
              <a:buNone/>
            </a:pPr>
            <a:endParaRPr lang="en-US" smtClean="0"/>
          </a:p>
        </p:txBody>
      </p:sp>
      <p:pic>
        <p:nvPicPr>
          <p:cNvPr id="43012" name="Picture 4" descr="MCj03710820000[1]"/>
          <p:cNvPicPr>
            <a:picLocks noChangeAspect="1" noChangeArrowheads="1"/>
          </p:cNvPicPr>
          <p:nvPr/>
        </p:nvPicPr>
        <p:blipFill>
          <a:blip r:embed="rId2" cstate="print"/>
          <a:srcRect/>
          <a:stretch>
            <a:fillRect/>
          </a:stretch>
        </p:blipFill>
        <p:spPr bwMode="auto">
          <a:xfrm>
            <a:off x="838200" y="5029200"/>
            <a:ext cx="1149350" cy="1328738"/>
          </a:xfrm>
          <a:prstGeom prst="rect">
            <a:avLst/>
          </a:prstGeom>
          <a:noFill/>
          <a:ln w="9525">
            <a:noFill/>
            <a:miter lim="800000"/>
            <a:headEnd/>
            <a:tailEnd/>
          </a:ln>
        </p:spPr>
      </p:pic>
      <p:pic>
        <p:nvPicPr>
          <p:cNvPr id="43013" name="Picture 8" descr="MPj04244280000[1]"/>
          <p:cNvPicPr>
            <a:picLocks noChangeAspect="1" noChangeArrowheads="1"/>
          </p:cNvPicPr>
          <p:nvPr/>
        </p:nvPicPr>
        <p:blipFill>
          <a:blip r:embed="rId3" cstate="print"/>
          <a:srcRect/>
          <a:stretch>
            <a:fillRect/>
          </a:stretch>
        </p:blipFill>
        <p:spPr bwMode="auto">
          <a:xfrm>
            <a:off x="3810000" y="3124200"/>
            <a:ext cx="2671763" cy="16795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Learning &amp; Learning Styles</a:t>
            </a:r>
          </a:p>
        </p:txBody>
      </p:sp>
      <p:sp>
        <p:nvSpPr>
          <p:cNvPr id="44035" name="Rectangle 3"/>
          <p:cNvSpPr>
            <a:spLocks noGrp="1" noChangeArrowheads="1"/>
          </p:cNvSpPr>
          <p:nvPr>
            <p:ph type="body" idx="1"/>
          </p:nvPr>
        </p:nvSpPr>
        <p:spPr>
          <a:xfrm>
            <a:off x="0" y="1524000"/>
            <a:ext cx="9144000" cy="4922838"/>
          </a:xfrm>
        </p:spPr>
        <p:txBody>
          <a:bodyPr/>
          <a:lstStyle/>
          <a:p>
            <a:pPr algn="ctr">
              <a:buFont typeface="Wingdings" pitchFamily="2" charset="2"/>
              <a:buNone/>
            </a:pPr>
            <a:r>
              <a:rPr lang="en-US" u="sng" smtClean="0"/>
              <a:t>Interpersonal Learners</a:t>
            </a:r>
          </a:p>
          <a:p>
            <a:pPr>
              <a:buFont typeface="Wingdings" pitchFamily="2" charset="2"/>
              <a:buNone/>
            </a:pPr>
            <a:r>
              <a:rPr lang="en-US" smtClean="0"/>
              <a:t>Can be engaged and appropriately assessed by:</a:t>
            </a:r>
          </a:p>
          <a:p>
            <a:r>
              <a:rPr lang="en-US" smtClean="0"/>
              <a:t>Feedback and Conferencing</a:t>
            </a:r>
          </a:p>
          <a:p>
            <a:r>
              <a:rPr lang="en-US" smtClean="0"/>
              <a:t>Cooperative Learning Strategies</a:t>
            </a:r>
          </a:p>
          <a:p>
            <a:r>
              <a:rPr lang="en-US" smtClean="0"/>
              <a:t>Group Projects</a:t>
            </a:r>
          </a:p>
          <a:p>
            <a:r>
              <a:rPr lang="en-US" smtClean="0"/>
              <a:t>Division of Labor Activities</a:t>
            </a:r>
          </a:p>
          <a:p>
            <a:r>
              <a:rPr lang="en-US" smtClean="0"/>
              <a:t>Collaborative Skills</a:t>
            </a:r>
          </a:p>
          <a:p>
            <a:endParaRPr lang="en-US" smtClean="0"/>
          </a:p>
          <a:p>
            <a:pPr algn="ctr">
              <a:buFont typeface="Wingdings" pitchFamily="2" charset="2"/>
              <a:buNone/>
            </a:pPr>
            <a:endParaRPr lang="en-US" u="sng" smtClean="0"/>
          </a:p>
          <a:p>
            <a:pPr algn="ctr">
              <a:buFont typeface="Wingdings" pitchFamily="2" charset="2"/>
              <a:buNone/>
            </a:pPr>
            <a:endParaRPr lang="en-US" u="sng" smtClean="0"/>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Learning &amp; Learning Styles</a:t>
            </a:r>
          </a:p>
        </p:txBody>
      </p:sp>
      <p:sp>
        <p:nvSpPr>
          <p:cNvPr id="45059" name="Rectangle 3"/>
          <p:cNvSpPr>
            <a:spLocks noGrp="1" noChangeArrowheads="1"/>
          </p:cNvSpPr>
          <p:nvPr>
            <p:ph type="body" idx="1"/>
          </p:nvPr>
        </p:nvSpPr>
        <p:spPr>
          <a:xfrm>
            <a:off x="381000" y="1524000"/>
            <a:ext cx="8763000" cy="5075238"/>
          </a:xfrm>
        </p:spPr>
        <p:txBody>
          <a:bodyPr/>
          <a:lstStyle/>
          <a:p>
            <a:pPr algn="ctr">
              <a:buFont typeface="Wingdings" pitchFamily="2" charset="2"/>
              <a:buNone/>
            </a:pPr>
            <a:r>
              <a:rPr lang="en-US" sz="2800" u="sng" smtClean="0"/>
              <a:t>Multiple Intelligences:  </a:t>
            </a:r>
          </a:p>
          <a:p>
            <a:pPr algn="ctr">
              <a:buFont typeface="Wingdings" pitchFamily="2" charset="2"/>
              <a:buNone/>
            </a:pPr>
            <a:r>
              <a:rPr lang="en-US" sz="2800" u="sng" smtClean="0"/>
              <a:t>Final Thoughts…</a:t>
            </a:r>
          </a:p>
          <a:p>
            <a:r>
              <a:rPr lang="en-US" sz="2800" smtClean="0"/>
              <a:t>Supports and enhances instructional planning</a:t>
            </a:r>
          </a:p>
          <a:p>
            <a:r>
              <a:rPr lang="en-US" sz="2800" smtClean="0"/>
              <a:t>Recognizes unique attributes of individual students</a:t>
            </a:r>
          </a:p>
          <a:p>
            <a:r>
              <a:rPr lang="en-US" sz="2800" smtClean="0"/>
              <a:t>Applauds diversity in a classroom</a:t>
            </a:r>
          </a:p>
          <a:p>
            <a:r>
              <a:rPr lang="en-US" sz="2800" smtClean="0"/>
              <a:t>Creates viable venues for Differentiation of Instruction</a:t>
            </a:r>
          </a:p>
          <a:p>
            <a:r>
              <a:rPr lang="en-US" sz="2800" smtClean="0"/>
              <a:t>Fosters and supports student engagement in the learning process</a:t>
            </a:r>
          </a:p>
          <a:p>
            <a:r>
              <a:rPr lang="en-US" sz="2800" smtClean="0"/>
              <a:t>Explores assessment options</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Learning &amp; Learning Styles</a:t>
            </a:r>
          </a:p>
        </p:txBody>
      </p:sp>
      <p:sp>
        <p:nvSpPr>
          <p:cNvPr id="46083" name="Rectangle 3"/>
          <p:cNvSpPr>
            <a:spLocks noGrp="1" noChangeArrowheads="1"/>
          </p:cNvSpPr>
          <p:nvPr>
            <p:ph type="body" idx="1"/>
          </p:nvPr>
        </p:nvSpPr>
        <p:spPr>
          <a:xfrm>
            <a:off x="304800" y="1143000"/>
            <a:ext cx="8153400" cy="5456238"/>
          </a:xfrm>
        </p:spPr>
        <p:txBody>
          <a:bodyPr/>
          <a:lstStyle/>
          <a:p>
            <a:pPr>
              <a:lnSpc>
                <a:spcPct val="80000"/>
              </a:lnSpc>
              <a:buFont typeface="Wingdings" pitchFamily="2" charset="2"/>
              <a:buNone/>
            </a:pPr>
            <a:endParaRPr lang="en-US" sz="2000" b="1" smtClean="0"/>
          </a:p>
          <a:p>
            <a:pPr algn="ctr">
              <a:lnSpc>
                <a:spcPct val="80000"/>
              </a:lnSpc>
              <a:buFont typeface="Wingdings" pitchFamily="2" charset="2"/>
              <a:buNone/>
            </a:pPr>
            <a:r>
              <a:rPr lang="en-US" b="1" u="sng" smtClean="0"/>
              <a:t>Emotional Intelligence</a:t>
            </a:r>
          </a:p>
          <a:p>
            <a:pPr>
              <a:lnSpc>
                <a:spcPct val="80000"/>
              </a:lnSpc>
              <a:buFont typeface="Wingdings" pitchFamily="2" charset="2"/>
              <a:buNone/>
            </a:pPr>
            <a:r>
              <a:rPr lang="en-US" sz="2000" b="1" smtClean="0"/>
              <a:t>Exactly what is Emotional Intelligence?</a:t>
            </a:r>
            <a:r>
              <a:rPr lang="en-US" sz="2000" smtClean="0"/>
              <a:t> The term encompasses the following five characteristics and abilities: </a:t>
            </a:r>
          </a:p>
          <a:p>
            <a:pPr>
              <a:lnSpc>
                <a:spcPct val="80000"/>
              </a:lnSpc>
            </a:pPr>
            <a:r>
              <a:rPr lang="en-US" sz="2000" b="1" smtClean="0"/>
              <a:t>Self-awareness</a:t>
            </a:r>
            <a:r>
              <a:rPr lang="en-US" sz="2000" smtClean="0"/>
              <a:t>--knowing your emotions, recognizing feelings as they occur, and discriminating between them </a:t>
            </a:r>
          </a:p>
          <a:p>
            <a:pPr>
              <a:lnSpc>
                <a:spcPct val="80000"/>
              </a:lnSpc>
            </a:pPr>
            <a:r>
              <a:rPr lang="en-US" sz="2000" b="1" smtClean="0"/>
              <a:t>Mood management</a:t>
            </a:r>
            <a:r>
              <a:rPr lang="en-US" sz="2000" smtClean="0"/>
              <a:t>--handling feelings so they're relevant to the current situation and you react appropriately </a:t>
            </a:r>
          </a:p>
          <a:p>
            <a:pPr>
              <a:lnSpc>
                <a:spcPct val="80000"/>
              </a:lnSpc>
            </a:pPr>
            <a:r>
              <a:rPr lang="en-US" sz="2000" b="1" smtClean="0"/>
              <a:t>Self-motivation</a:t>
            </a:r>
            <a:r>
              <a:rPr lang="en-US" sz="2000" smtClean="0"/>
              <a:t>--"gathering up" your feelings and directing yourself towards a goal, despite self-doubt, inertia, and impulsiveness </a:t>
            </a:r>
          </a:p>
          <a:p>
            <a:pPr>
              <a:lnSpc>
                <a:spcPct val="80000"/>
              </a:lnSpc>
            </a:pPr>
            <a:r>
              <a:rPr lang="en-US" sz="2000" b="1" smtClean="0"/>
              <a:t>Empathy</a:t>
            </a:r>
            <a:r>
              <a:rPr lang="en-US" sz="2000" smtClean="0"/>
              <a:t>--recognizing feelings in others and tuning into their verbal and nonverbal cues </a:t>
            </a:r>
          </a:p>
          <a:p>
            <a:pPr>
              <a:lnSpc>
                <a:spcPct val="80000"/>
              </a:lnSpc>
            </a:pPr>
            <a:r>
              <a:rPr lang="en-US" sz="2000" b="1" smtClean="0"/>
              <a:t>Managing relationships</a:t>
            </a:r>
            <a:r>
              <a:rPr lang="en-US" sz="2000" smtClean="0"/>
              <a:t>--handling interpersonal interaction, conflict resolution, and negotiations </a:t>
            </a:r>
          </a:p>
          <a:p>
            <a:pPr>
              <a:lnSpc>
                <a:spcPct val="80000"/>
              </a:lnSpc>
              <a:buFont typeface="Wingdings" pitchFamily="2" charset="2"/>
              <a:buAutoNum type="arabicPeriod" startAt="5"/>
            </a:pPr>
            <a:endParaRPr lang="en-US" sz="2000" smtClean="0"/>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lgn="ctr"/>
            <a:r>
              <a:rPr lang="en-US" smtClean="0"/>
              <a:t>Emotional Intelligence</a:t>
            </a:r>
          </a:p>
        </p:txBody>
      </p:sp>
      <p:sp>
        <p:nvSpPr>
          <p:cNvPr id="47107" name="Rectangle 3"/>
          <p:cNvSpPr>
            <a:spLocks noGrp="1" noChangeArrowheads="1"/>
          </p:cNvSpPr>
          <p:nvPr>
            <p:ph type="body" idx="1"/>
          </p:nvPr>
        </p:nvSpPr>
        <p:spPr>
          <a:xfrm>
            <a:off x="762000" y="1593850"/>
            <a:ext cx="8143875" cy="5111750"/>
          </a:xfrm>
        </p:spPr>
        <p:txBody>
          <a:bodyPr/>
          <a:lstStyle/>
          <a:p>
            <a:pPr marL="457200" indent="-457200">
              <a:lnSpc>
                <a:spcPct val="80000"/>
              </a:lnSpc>
            </a:pPr>
            <a:r>
              <a:rPr lang="en-US" sz="2400" b="1" smtClean="0"/>
              <a:t>Why Do We Need Emotional Intelligence?</a:t>
            </a:r>
            <a:r>
              <a:rPr lang="en-US" sz="2400" smtClean="0"/>
              <a:t/>
            </a:r>
            <a:br>
              <a:rPr lang="en-US" sz="2400" smtClean="0"/>
            </a:br>
            <a:r>
              <a:rPr lang="en-US" sz="2400" smtClean="0"/>
              <a:t>Research in brain-based learning suggests that emotional health is fundamental to effective learning. According to a report from the National Center for Clinical Infant Programs, the most critical element for a student's success in school is an understanding of how to learn. (</a:t>
            </a:r>
            <a:r>
              <a:rPr lang="en-US" sz="2400" i="1" smtClean="0"/>
              <a:t>Emotional Intelligence</a:t>
            </a:r>
            <a:r>
              <a:rPr lang="en-US" sz="2400" smtClean="0"/>
              <a:t>, p. 193.) The key ingredients for this understanding are:</a:t>
            </a:r>
          </a:p>
          <a:p>
            <a:pPr marL="457200" indent="-457200">
              <a:lnSpc>
                <a:spcPct val="80000"/>
              </a:lnSpc>
              <a:buFont typeface="Wingdings" pitchFamily="2" charset="2"/>
              <a:buNone/>
            </a:pPr>
            <a:r>
              <a:rPr lang="en-US" sz="2400" smtClean="0"/>
              <a:t>      1. Confidence</a:t>
            </a:r>
          </a:p>
          <a:p>
            <a:pPr marL="457200" indent="-457200">
              <a:lnSpc>
                <a:spcPct val="80000"/>
              </a:lnSpc>
              <a:buFont typeface="Wingdings" pitchFamily="2" charset="2"/>
              <a:buNone/>
            </a:pPr>
            <a:r>
              <a:rPr lang="en-US" sz="2400" smtClean="0"/>
              <a:t>      2. Curiosity </a:t>
            </a:r>
          </a:p>
          <a:p>
            <a:pPr marL="457200" indent="-457200">
              <a:lnSpc>
                <a:spcPct val="80000"/>
              </a:lnSpc>
              <a:buFont typeface="Wingdings" pitchFamily="2" charset="2"/>
              <a:buNone/>
            </a:pPr>
            <a:r>
              <a:rPr lang="en-US" sz="2400" smtClean="0"/>
              <a:t>      3. Intentionality </a:t>
            </a:r>
            <a:br>
              <a:rPr lang="en-US" sz="2400" smtClean="0"/>
            </a:br>
            <a:r>
              <a:rPr lang="en-US" sz="2400" smtClean="0"/>
              <a:t> 4. Self-control</a:t>
            </a:r>
            <a:br>
              <a:rPr lang="en-US" sz="2400" smtClean="0"/>
            </a:br>
            <a:r>
              <a:rPr lang="en-US" sz="2400" smtClean="0"/>
              <a:t> 5. Relatedness</a:t>
            </a:r>
          </a:p>
          <a:p>
            <a:pPr marL="457200" indent="-457200">
              <a:lnSpc>
                <a:spcPct val="80000"/>
              </a:lnSpc>
              <a:buFont typeface="Wingdings" pitchFamily="2" charset="2"/>
              <a:buNone/>
            </a:pPr>
            <a:r>
              <a:rPr lang="en-US" sz="2400" smtClean="0"/>
              <a:t>      6. Capacity to communicate </a:t>
            </a:r>
            <a:br>
              <a:rPr lang="en-US" sz="2400" smtClean="0"/>
            </a:br>
            <a:r>
              <a:rPr lang="en-US" sz="2400" smtClean="0"/>
              <a:t> 7. Ability to cooperate </a:t>
            </a:r>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en-US" smtClean="0"/>
              <a:t>Emotional Intelligence</a:t>
            </a:r>
          </a:p>
        </p:txBody>
      </p:sp>
      <p:sp>
        <p:nvSpPr>
          <p:cNvPr id="48131" name="Rectangle 3"/>
          <p:cNvSpPr>
            <a:spLocks noGrp="1" noChangeArrowheads="1"/>
          </p:cNvSpPr>
          <p:nvPr>
            <p:ph type="body" idx="1"/>
          </p:nvPr>
        </p:nvSpPr>
        <p:spPr>
          <a:xfrm>
            <a:off x="990600" y="1524000"/>
            <a:ext cx="7077075" cy="5075238"/>
          </a:xfrm>
        </p:spPr>
        <p:txBody>
          <a:bodyPr/>
          <a:lstStyle/>
          <a:p>
            <a:pPr>
              <a:buFont typeface="Wingdings" pitchFamily="2" charset="2"/>
              <a:buNone/>
            </a:pPr>
            <a:r>
              <a:rPr lang="en-US" smtClean="0"/>
              <a:t>  These traits are all aspects of Emotional Intelligence. Basically, a student who learns to learn is much more apt to succeed. Emotional Intelligence has proven a better predictor of future success than traditional methods like the GPA, IQ, and standardized test scores. </a:t>
            </a:r>
          </a:p>
          <a:p>
            <a:endParaRPr lang="en-US" smtClean="0"/>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Good Afternoon</a:t>
            </a:r>
          </a:p>
        </p:txBody>
      </p:sp>
      <p:sp>
        <p:nvSpPr>
          <p:cNvPr id="49155" name="Rectangle 3"/>
          <p:cNvSpPr>
            <a:spLocks noGrp="1" noChangeArrowheads="1"/>
          </p:cNvSpPr>
          <p:nvPr>
            <p:ph type="body" idx="1"/>
          </p:nvPr>
        </p:nvSpPr>
        <p:spPr>
          <a:xfrm>
            <a:off x="457200" y="1593850"/>
            <a:ext cx="8448675" cy="5075238"/>
          </a:xfrm>
        </p:spPr>
        <p:txBody>
          <a:bodyPr/>
          <a:lstStyle/>
          <a:p>
            <a:r>
              <a:rPr lang="en-US" smtClean="0"/>
              <a:t>We have spent time learning about creating a learning community, the significance of vision/ goals, values, the three bases of curriculum planning~ social forces, human development, learning and learning styles. Who are we as teachers and leaders; what do we believe and what will be determined as our non-negotiables? {All Planning}</a:t>
            </a:r>
          </a:p>
          <a:p>
            <a:r>
              <a:rPr lang="en-US" smtClean="0"/>
              <a:t>What is next??</a:t>
            </a:r>
          </a:p>
          <a:p>
            <a:endParaRPr lang="en-US" smtClean="0"/>
          </a:p>
        </p:txBody>
      </p:sp>
      <p:pic>
        <p:nvPicPr>
          <p:cNvPr id="49156" name="Picture 5" descr="MPj04022690000[1]"/>
          <p:cNvPicPr>
            <a:picLocks noChangeAspect="1" noChangeArrowheads="1"/>
          </p:cNvPicPr>
          <p:nvPr/>
        </p:nvPicPr>
        <p:blipFill>
          <a:blip r:embed="rId2" cstate="print"/>
          <a:srcRect/>
          <a:stretch>
            <a:fillRect/>
          </a:stretch>
        </p:blipFill>
        <p:spPr bwMode="auto">
          <a:xfrm>
            <a:off x="6629400" y="0"/>
            <a:ext cx="915988" cy="1371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600" smtClean="0"/>
              <a:t>Developing &amp; Writing Curriculum</a:t>
            </a:r>
          </a:p>
        </p:txBody>
      </p:sp>
      <p:sp>
        <p:nvSpPr>
          <p:cNvPr id="50179" name="Rectangle 3"/>
          <p:cNvSpPr>
            <a:spLocks noGrp="1" noChangeArrowheads="1"/>
          </p:cNvSpPr>
          <p:nvPr>
            <p:ph type="body" idx="1"/>
          </p:nvPr>
        </p:nvSpPr>
        <p:spPr>
          <a:xfrm>
            <a:off x="228600" y="1593850"/>
            <a:ext cx="8677275" cy="5075238"/>
          </a:xfrm>
        </p:spPr>
        <p:txBody>
          <a:bodyPr/>
          <a:lstStyle/>
          <a:p>
            <a:pPr marL="609600" indent="-609600">
              <a:lnSpc>
                <a:spcPct val="90000"/>
              </a:lnSpc>
            </a:pPr>
            <a:r>
              <a:rPr lang="en-US" sz="2800" smtClean="0"/>
              <a:t>There is no easy-to-follow set of procedures for developing a curriculum</a:t>
            </a:r>
          </a:p>
          <a:p>
            <a:pPr marL="609600" indent="-609600">
              <a:lnSpc>
                <a:spcPct val="90000"/>
              </a:lnSpc>
            </a:pPr>
            <a:r>
              <a:rPr lang="en-US" sz="2800" smtClean="0"/>
              <a:t>Tyler (1949) posed four salient questions for planning a curriculum:</a:t>
            </a:r>
          </a:p>
          <a:p>
            <a:pPr marL="990600" lvl="1" indent="-533400">
              <a:lnSpc>
                <a:spcPct val="90000"/>
              </a:lnSpc>
              <a:buFont typeface="Wingdings" pitchFamily="2" charset="2"/>
              <a:buAutoNum type="arabicPeriod"/>
            </a:pPr>
            <a:r>
              <a:rPr lang="en-US" sz="2400" smtClean="0"/>
              <a:t>What educational purpose should the school seek to attain?</a:t>
            </a:r>
          </a:p>
          <a:p>
            <a:pPr marL="990600" lvl="1" indent="-533400">
              <a:lnSpc>
                <a:spcPct val="90000"/>
              </a:lnSpc>
              <a:buFont typeface="Wingdings" pitchFamily="2" charset="2"/>
              <a:buAutoNum type="arabicPeriod"/>
            </a:pPr>
            <a:r>
              <a:rPr lang="en-US" sz="2400" smtClean="0"/>
              <a:t>What educational experiences can be provided that are likely to attain these purposes?</a:t>
            </a:r>
          </a:p>
          <a:p>
            <a:pPr marL="990600" lvl="1" indent="-533400">
              <a:lnSpc>
                <a:spcPct val="90000"/>
              </a:lnSpc>
              <a:buFont typeface="Wingdings" pitchFamily="2" charset="2"/>
              <a:buAutoNum type="arabicPeriod"/>
            </a:pPr>
            <a:r>
              <a:rPr lang="en-US" sz="2400" smtClean="0"/>
              <a:t>How can these educational experiences be effectively organized?</a:t>
            </a:r>
          </a:p>
          <a:p>
            <a:pPr marL="990600" lvl="1" indent="-533400">
              <a:lnSpc>
                <a:spcPct val="90000"/>
              </a:lnSpc>
              <a:buFont typeface="Wingdings" pitchFamily="2" charset="2"/>
              <a:buAutoNum type="arabicPeriod"/>
            </a:pPr>
            <a:r>
              <a:rPr lang="en-US" sz="2400" smtClean="0"/>
              <a:t>How can we determine whether these purposes are being attained?</a:t>
            </a: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ctr"/>
            <a:r>
              <a:rPr lang="en-US" sz="4000" smtClean="0"/>
              <a:t>The Focus of Curriculum Development</a:t>
            </a:r>
          </a:p>
        </p:txBody>
      </p:sp>
      <p:sp>
        <p:nvSpPr>
          <p:cNvPr id="51203" name="Rectangle 3"/>
          <p:cNvSpPr>
            <a:spLocks noGrp="1" noChangeArrowheads="1"/>
          </p:cNvSpPr>
          <p:nvPr>
            <p:ph type="body" idx="1"/>
          </p:nvPr>
        </p:nvSpPr>
        <p:spPr>
          <a:xfrm>
            <a:off x="381000" y="1593850"/>
            <a:ext cx="8524875" cy="5075238"/>
          </a:xfrm>
        </p:spPr>
        <p:txBody>
          <a:bodyPr/>
          <a:lstStyle/>
          <a:p>
            <a:r>
              <a:rPr lang="en-US" smtClean="0"/>
              <a:t>The target can be either on a macro-or on the micro-level. </a:t>
            </a:r>
          </a:p>
          <a:p>
            <a:pPr lvl="1"/>
            <a:r>
              <a:rPr lang="en-US" sz="2000" smtClean="0"/>
              <a:t>*Target &amp; Time page 222 old addition, page 252 new addition*</a:t>
            </a:r>
            <a:endParaRPr lang="en-US" smtClean="0"/>
          </a:p>
          <a:p>
            <a:r>
              <a:rPr lang="en-US" smtClean="0"/>
              <a:t>Student-Centered vs. Subject-Centered Curricula</a:t>
            </a:r>
          </a:p>
          <a:p>
            <a:r>
              <a:rPr lang="en-US" smtClean="0"/>
              <a:t>The Curriculum Development Process~ What do we want the end result to be? What should the student know and be able to do? {U.B.D. &amp; Grant Wiggins}</a:t>
            </a: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a:r>
              <a:rPr lang="en-US" sz="4000" smtClean="0"/>
              <a:t>The Focus of Curriculum Development</a:t>
            </a:r>
          </a:p>
        </p:txBody>
      </p:sp>
      <p:sp>
        <p:nvSpPr>
          <p:cNvPr id="52227" name="Rectangle 3"/>
          <p:cNvSpPr>
            <a:spLocks noGrp="1" noChangeArrowheads="1"/>
          </p:cNvSpPr>
          <p:nvPr>
            <p:ph type="body" idx="1"/>
          </p:nvPr>
        </p:nvSpPr>
        <p:spPr>
          <a:xfrm>
            <a:off x="457200" y="1593850"/>
            <a:ext cx="8448675" cy="5075238"/>
          </a:xfrm>
        </p:spPr>
        <p:txBody>
          <a:bodyPr/>
          <a:lstStyle/>
          <a:p>
            <a:pPr>
              <a:lnSpc>
                <a:spcPct val="90000"/>
              </a:lnSpc>
            </a:pPr>
            <a:r>
              <a:rPr lang="en-US" sz="2800" smtClean="0"/>
              <a:t>Standards and Curriculum Development </a:t>
            </a:r>
          </a:p>
          <a:p>
            <a:pPr>
              <a:lnSpc>
                <a:spcPct val="90000"/>
              </a:lnSpc>
            </a:pPr>
            <a:r>
              <a:rPr lang="en-US" sz="2800" smtClean="0"/>
              <a:t>Content and Performance Standards</a:t>
            </a:r>
          </a:p>
          <a:p>
            <a:pPr lvl="1">
              <a:lnSpc>
                <a:spcPct val="90000"/>
              </a:lnSpc>
            </a:pPr>
            <a:r>
              <a:rPr lang="en-US" sz="2400" smtClean="0"/>
              <a:t>Content~ know and be able to do</a:t>
            </a:r>
          </a:p>
          <a:p>
            <a:pPr lvl="1">
              <a:lnSpc>
                <a:spcPct val="90000"/>
              </a:lnSpc>
            </a:pPr>
            <a:r>
              <a:rPr lang="en-US" sz="2400" smtClean="0"/>
              <a:t>Performance ~ how good is good enough</a:t>
            </a:r>
          </a:p>
          <a:p>
            <a:pPr>
              <a:lnSpc>
                <a:spcPct val="90000"/>
              </a:lnSpc>
            </a:pPr>
            <a:r>
              <a:rPr lang="en-US" sz="2800" smtClean="0"/>
              <a:t>Standards Developed by Professional Organizations {NAESP}</a:t>
            </a:r>
          </a:p>
          <a:p>
            <a:pPr>
              <a:lnSpc>
                <a:spcPct val="90000"/>
              </a:lnSpc>
            </a:pPr>
            <a:r>
              <a:rPr lang="en-US" sz="2800" smtClean="0"/>
              <a:t>Aligning Curriculum and Textbooks with Standards</a:t>
            </a:r>
          </a:p>
          <a:p>
            <a:pPr lvl="1">
              <a:lnSpc>
                <a:spcPct val="90000"/>
              </a:lnSpc>
            </a:pPr>
            <a:r>
              <a:rPr lang="en-US" sz="2400" smtClean="0"/>
              <a:t>Horizontally aligned</a:t>
            </a:r>
          </a:p>
          <a:p>
            <a:pPr lvl="1">
              <a:lnSpc>
                <a:spcPct val="90000"/>
              </a:lnSpc>
            </a:pPr>
            <a:r>
              <a:rPr lang="en-US" sz="2400" smtClean="0"/>
              <a:t>Vertically aligned</a:t>
            </a:r>
          </a:p>
          <a:p>
            <a:pPr lvl="1">
              <a:lnSpc>
                <a:spcPct val="90000"/>
              </a:lnSpc>
            </a:pPr>
            <a:r>
              <a:rPr lang="en-US" sz="2400" smtClean="0"/>
              <a:t>Math bands &amp; spirals</a:t>
            </a:r>
          </a:p>
          <a:p>
            <a:pPr lvl="1">
              <a:lnSpc>
                <a:spcPct val="90000"/>
              </a:lnSpc>
            </a:pPr>
            <a:r>
              <a:rPr lang="en-US" sz="2400" smtClean="0"/>
              <a:t>Textbooks </a:t>
            </a:r>
          </a:p>
        </p:txBody>
      </p:sp>
      <p:pic>
        <p:nvPicPr>
          <p:cNvPr id="52228" name="Picture 4" descr="MCj03974820000[1]"/>
          <p:cNvPicPr>
            <a:picLocks noChangeAspect="1" noChangeArrowheads="1"/>
          </p:cNvPicPr>
          <p:nvPr/>
        </p:nvPicPr>
        <p:blipFill>
          <a:blip r:embed="rId2" cstate="print"/>
          <a:srcRect/>
          <a:stretch>
            <a:fillRect/>
          </a:stretch>
        </p:blipFill>
        <p:spPr bwMode="auto">
          <a:xfrm>
            <a:off x="6934200" y="2362200"/>
            <a:ext cx="1825625" cy="17176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Rectangle 2"/>
          <p:cNvSpPr>
            <a:spLocks noGrp="1" noChangeArrowheads="1"/>
          </p:cNvSpPr>
          <p:nvPr>
            <p:ph type="title"/>
          </p:nvPr>
        </p:nvSpPr>
        <p:spPr/>
        <p:txBody>
          <a:bodyPr/>
          <a:lstStyle/>
          <a:p>
            <a:r>
              <a:rPr lang="en-US" smtClean="0"/>
              <a:t>Human Development</a:t>
            </a:r>
          </a:p>
        </p:txBody>
      </p:sp>
      <p:graphicFrame>
        <p:nvGraphicFramePr>
          <p:cNvPr id="1026" name="Organization Chart 28"/>
          <p:cNvGraphicFramePr>
            <a:graphicFrameLocks/>
          </p:cNvGraphicFramePr>
          <p:nvPr>
            <p:ph type="dgm" idx="1"/>
          </p:nvPr>
        </p:nvGraphicFramePr>
        <p:xfrm>
          <a:off x="0" y="1584325"/>
          <a:ext cx="8991600" cy="5273675"/>
        </p:xfrm>
        <a:graphic>
          <a:graphicData uri="http://schemas.openxmlformats.org/drawingml/2006/compatibility">
            <com:legacyDrawing xmlns:com="http://schemas.openxmlformats.org/drawingml/2006/compatibility" spid="_x0000_s1026"/>
          </a:graphicData>
        </a:graphic>
      </p:graphicFrame>
      <p:sp>
        <p:nvSpPr>
          <p:cNvPr id="1040" name="Text Box 40"/>
          <p:cNvSpPr txBox="1">
            <a:spLocks noChangeArrowheads="1"/>
          </p:cNvSpPr>
          <p:nvPr/>
        </p:nvSpPr>
        <p:spPr bwMode="auto">
          <a:xfrm>
            <a:off x="914400" y="3581400"/>
            <a:ext cx="2746375" cy="457200"/>
          </a:xfrm>
          <a:prstGeom prst="rect">
            <a:avLst/>
          </a:prstGeom>
          <a:noFill/>
          <a:ln w="9525">
            <a:noFill/>
            <a:miter lim="800000"/>
            <a:headEnd/>
            <a:tailEnd/>
          </a:ln>
        </p:spPr>
        <p:txBody>
          <a:bodyPr wrap="none">
            <a:spAutoFit/>
          </a:bodyPr>
          <a:lstStyle/>
          <a:p>
            <a:r>
              <a:rPr lang="en-US"/>
              <a:t>Curriculum Planning</a:t>
            </a:r>
          </a:p>
        </p:txBody>
      </p:sp>
      <p:sp>
        <p:nvSpPr>
          <p:cNvPr id="1041" name="Text Box 41"/>
          <p:cNvSpPr txBox="1">
            <a:spLocks noChangeArrowheads="1"/>
          </p:cNvSpPr>
          <p:nvPr/>
        </p:nvSpPr>
        <p:spPr bwMode="auto">
          <a:xfrm>
            <a:off x="5410200" y="3505200"/>
            <a:ext cx="3094038" cy="457200"/>
          </a:xfrm>
          <a:prstGeom prst="rect">
            <a:avLst/>
          </a:prstGeom>
          <a:noFill/>
          <a:ln w="9525">
            <a:noFill/>
            <a:miter lim="800000"/>
            <a:headEnd/>
            <a:tailEnd/>
          </a:ln>
        </p:spPr>
        <p:txBody>
          <a:bodyPr>
            <a:spAutoFit/>
          </a:bodyPr>
          <a:lstStyle/>
          <a:p>
            <a:r>
              <a:rPr lang="en-US"/>
              <a:t>Planning for Instruction</a:t>
            </a:r>
          </a:p>
        </p:txBody>
      </p:sp>
      <p:sp>
        <p:nvSpPr>
          <p:cNvPr id="1042" name="Line 42"/>
          <p:cNvSpPr>
            <a:spLocks noChangeShapeType="1"/>
          </p:cNvSpPr>
          <p:nvPr/>
        </p:nvSpPr>
        <p:spPr bwMode="auto">
          <a:xfrm>
            <a:off x="3581400" y="3886200"/>
            <a:ext cx="2057400" cy="0"/>
          </a:xfrm>
          <a:prstGeom prst="line">
            <a:avLst/>
          </a:prstGeom>
          <a:noFill/>
          <a:ln w="9525">
            <a:solidFill>
              <a:schemeClr val="tx1"/>
            </a:solidFill>
            <a:round/>
            <a:headEnd/>
            <a:tailEnd/>
          </a:ln>
        </p:spPr>
        <p:txBody>
          <a:bodyPr/>
          <a:lstStyle/>
          <a:p>
            <a:endParaRPr lang="en-US"/>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z="4000" smtClean="0"/>
              <a:t>The Focus of Curriculum Development</a:t>
            </a:r>
          </a:p>
        </p:txBody>
      </p:sp>
      <p:sp>
        <p:nvSpPr>
          <p:cNvPr id="53251" name="Rectangle 3"/>
          <p:cNvSpPr>
            <a:spLocks noGrp="1" noChangeArrowheads="1"/>
          </p:cNvSpPr>
          <p:nvPr>
            <p:ph type="body" idx="1"/>
          </p:nvPr>
        </p:nvSpPr>
        <p:spPr>
          <a:xfrm>
            <a:off x="533400" y="1752600"/>
            <a:ext cx="8372475" cy="4916488"/>
          </a:xfrm>
        </p:spPr>
        <p:txBody>
          <a:bodyPr/>
          <a:lstStyle/>
          <a:p>
            <a:pPr>
              <a:lnSpc>
                <a:spcPct val="90000"/>
              </a:lnSpc>
            </a:pPr>
            <a:r>
              <a:rPr lang="en-US" smtClean="0"/>
              <a:t>Standards and NCLB</a:t>
            </a:r>
          </a:p>
          <a:p>
            <a:pPr lvl="1">
              <a:lnSpc>
                <a:spcPct val="90000"/>
              </a:lnSpc>
            </a:pPr>
            <a:r>
              <a:rPr lang="en-US" smtClean="0"/>
              <a:t>States create their standards</a:t>
            </a:r>
          </a:p>
          <a:p>
            <a:pPr lvl="1">
              <a:lnSpc>
                <a:spcPct val="90000"/>
              </a:lnSpc>
            </a:pPr>
            <a:r>
              <a:rPr lang="en-US" smtClean="0"/>
              <a:t>Assessment Benchmarks </a:t>
            </a:r>
          </a:p>
          <a:p>
            <a:pPr lvl="1">
              <a:lnSpc>
                <a:spcPct val="90000"/>
              </a:lnSpc>
            </a:pPr>
            <a:r>
              <a:rPr lang="en-US" smtClean="0"/>
              <a:t>AYP ~ School Report Cards</a:t>
            </a:r>
          </a:p>
          <a:p>
            <a:pPr lvl="1">
              <a:lnSpc>
                <a:spcPct val="90000"/>
              </a:lnSpc>
            </a:pPr>
            <a:r>
              <a:rPr lang="en-US" smtClean="0"/>
              <a:t>What if a district fails?</a:t>
            </a:r>
          </a:p>
          <a:p>
            <a:pPr lvl="2">
              <a:lnSpc>
                <a:spcPct val="90000"/>
              </a:lnSpc>
            </a:pPr>
            <a:r>
              <a:rPr lang="en-US" smtClean="0">
                <a:hlinkClick r:id="rId2" action="ppaction://hlinkpres?slideindex=1&amp;slidetitle="/>
              </a:rPr>
              <a:t>E:\NCLBProgression1 BP.ppt</a:t>
            </a:r>
            <a:endParaRPr lang="en-US" smtClean="0"/>
          </a:p>
          <a:p>
            <a:pPr>
              <a:lnSpc>
                <a:spcPct val="90000"/>
              </a:lnSpc>
            </a:pPr>
            <a:r>
              <a:rPr lang="en-US" smtClean="0"/>
              <a:t>Technology and Curriculum Development</a:t>
            </a:r>
          </a:p>
          <a:p>
            <a:pPr lvl="1">
              <a:lnSpc>
                <a:spcPct val="90000"/>
              </a:lnSpc>
            </a:pPr>
            <a:r>
              <a:rPr lang="en-US" smtClean="0"/>
              <a:t>Technology Literate by the end of 8</a:t>
            </a:r>
            <a:r>
              <a:rPr lang="en-US" baseline="30000" smtClean="0"/>
              <a:t>th</a:t>
            </a:r>
            <a:r>
              <a:rPr lang="en-US" smtClean="0"/>
              <a:t> grade; what does that mean?</a:t>
            </a:r>
          </a:p>
          <a:p>
            <a:pPr>
              <a:lnSpc>
                <a:spcPct val="90000"/>
              </a:lnSpc>
            </a:pPr>
            <a:r>
              <a:rPr lang="en-US" smtClean="0"/>
              <a:t>Students and Curriculum Development</a:t>
            </a:r>
          </a:p>
          <a:p>
            <a:pPr>
              <a:lnSpc>
                <a:spcPct val="90000"/>
              </a:lnSpc>
            </a:pPr>
            <a:endParaRPr lang="en-US" smtClean="0"/>
          </a:p>
        </p:txBody>
      </p:sp>
      <p:pic>
        <p:nvPicPr>
          <p:cNvPr id="53252" name="Picture 4" descr="MPj04011200000[1]"/>
          <p:cNvPicPr>
            <a:picLocks noChangeAspect="1" noChangeArrowheads="1"/>
          </p:cNvPicPr>
          <p:nvPr/>
        </p:nvPicPr>
        <p:blipFill>
          <a:blip r:embed="rId3" cstate="print"/>
          <a:srcRect/>
          <a:stretch>
            <a:fillRect/>
          </a:stretch>
        </p:blipFill>
        <p:spPr bwMode="auto">
          <a:xfrm>
            <a:off x="6172200" y="2057400"/>
            <a:ext cx="1735138" cy="21701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The Journey Continues…</a:t>
            </a:r>
          </a:p>
        </p:txBody>
      </p:sp>
      <p:pic>
        <p:nvPicPr>
          <p:cNvPr id="54275" name="Picture 4" descr="j0178643"/>
          <p:cNvPicPr>
            <a:picLocks noChangeAspect="1" noChangeArrowheads="1"/>
          </p:cNvPicPr>
          <p:nvPr/>
        </p:nvPicPr>
        <p:blipFill>
          <a:blip r:embed="rId2" cstate="print"/>
          <a:srcRect/>
          <a:stretch>
            <a:fillRect/>
          </a:stretch>
        </p:blipFill>
        <p:spPr bwMode="auto">
          <a:xfrm>
            <a:off x="2895600" y="1447800"/>
            <a:ext cx="2836863" cy="4267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Something to Think About</a:t>
            </a:r>
          </a:p>
        </p:txBody>
      </p:sp>
      <p:sp>
        <p:nvSpPr>
          <p:cNvPr id="8195" name="Rectangle 3"/>
          <p:cNvSpPr>
            <a:spLocks noGrp="1" noChangeArrowheads="1"/>
          </p:cNvSpPr>
          <p:nvPr>
            <p:ph type="body" idx="1"/>
          </p:nvPr>
        </p:nvSpPr>
        <p:spPr/>
        <p:txBody>
          <a:bodyPr/>
          <a:lstStyle/>
          <a:p>
            <a:r>
              <a:rPr lang="en-US" smtClean="0"/>
              <a:t>Social &amp; Human Development</a:t>
            </a:r>
          </a:p>
        </p:txBody>
      </p:sp>
      <p:pic>
        <p:nvPicPr>
          <p:cNvPr id="8196" name="Picture 5" descr="p2436771reg"/>
          <p:cNvPicPr>
            <a:picLocks noChangeAspect="1" noChangeArrowheads="1"/>
          </p:cNvPicPr>
          <p:nvPr/>
        </p:nvPicPr>
        <p:blipFill>
          <a:blip r:embed="rId2" cstate="print"/>
          <a:srcRect/>
          <a:stretch>
            <a:fillRect/>
          </a:stretch>
        </p:blipFill>
        <p:spPr bwMode="auto">
          <a:xfrm>
            <a:off x="3352800" y="2514600"/>
            <a:ext cx="2667000" cy="2667000"/>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p:cNvPicPr>
            <a:picLocks noChangeAspect="1" noChangeArrowheads="1"/>
          </p:cNvPicPr>
          <p:nvPr/>
        </p:nvPicPr>
        <p:blipFill>
          <a:blip r:embed="rId2" cstate="print"/>
          <a:srcRect l="18750" t="16667" r="41667" b="3334"/>
          <a:stretch>
            <a:fillRect/>
          </a:stretch>
        </p:blipFill>
        <p:spPr bwMode="auto">
          <a:xfrm>
            <a:off x="3048000" y="1600200"/>
            <a:ext cx="3590925" cy="4419600"/>
          </a:xfrm>
          <a:prstGeom prst="rect">
            <a:avLst/>
          </a:prstGeom>
          <a:noFill/>
          <a:ln w="9525">
            <a:noFill/>
            <a:miter lim="800000"/>
            <a:headEnd/>
            <a:tailEnd/>
          </a:ln>
        </p:spPr>
      </p:pic>
      <p:sp>
        <p:nvSpPr>
          <p:cNvPr id="9219" name="Rectangle 6"/>
          <p:cNvSpPr>
            <a:spLocks noGrp="1" noChangeArrowheads="1"/>
          </p:cNvSpPr>
          <p:nvPr>
            <p:ph type="title"/>
          </p:nvPr>
        </p:nvSpPr>
        <p:spPr>
          <a:xfrm>
            <a:off x="1752600" y="188913"/>
            <a:ext cx="7620000" cy="1066800"/>
          </a:xfrm>
        </p:spPr>
        <p:txBody>
          <a:bodyPr/>
          <a:lstStyle/>
          <a:p>
            <a:r>
              <a:rPr lang="en-US" sz="4000" smtClean="0"/>
              <a:t>Dr. D’s Boy; L.I. Football Champ!</a:t>
            </a:r>
          </a:p>
        </p:txBody>
      </p:sp>
      <p:sp>
        <p:nvSpPr>
          <p:cNvPr id="9220" name="Text Box 7"/>
          <p:cNvSpPr txBox="1">
            <a:spLocks noChangeArrowheads="1"/>
          </p:cNvSpPr>
          <p:nvPr/>
        </p:nvSpPr>
        <p:spPr bwMode="auto">
          <a:xfrm>
            <a:off x="1143000" y="6019800"/>
            <a:ext cx="7315200" cy="822325"/>
          </a:xfrm>
          <a:prstGeom prst="rect">
            <a:avLst/>
          </a:prstGeom>
          <a:noFill/>
          <a:ln w="9525">
            <a:noFill/>
            <a:miter lim="800000"/>
            <a:headEnd/>
            <a:tailEnd/>
          </a:ln>
        </p:spPr>
        <p:txBody>
          <a:bodyPr>
            <a:spAutoFit/>
          </a:bodyPr>
          <a:lstStyle/>
          <a:p>
            <a:pPr>
              <a:spcBef>
                <a:spcPct val="50000"/>
              </a:spcBef>
            </a:pPr>
            <a:r>
              <a:rPr lang="en-US">
                <a:solidFill>
                  <a:srgbClr val="FFFFFF"/>
                </a:solidFill>
              </a:rPr>
              <a:t>According to her, Alex raises Cain all of the time!  I try to shift her MM’s about teenage males.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Learning &amp; Learning Styles</a:t>
            </a:r>
          </a:p>
        </p:txBody>
      </p:sp>
      <p:sp>
        <p:nvSpPr>
          <p:cNvPr id="10243" name="Rectangle 3"/>
          <p:cNvSpPr>
            <a:spLocks noGrp="1" noChangeArrowheads="1"/>
          </p:cNvSpPr>
          <p:nvPr>
            <p:ph type="body" idx="1"/>
          </p:nvPr>
        </p:nvSpPr>
        <p:spPr>
          <a:xfrm>
            <a:off x="609600" y="1600200"/>
            <a:ext cx="8296275" cy="5075238"/>
          </a:xfrm>
        </p:spPr>
        <p:txBody>
          <a:bodyPr/>
          <a:lstStyle/>
          <a:p>
            <a:r>
              <a:rPr lang="en-US" smtClean="0"/>
              <a:t>Behavioral Learning Theories</a:t>
            </a:r>
          </a:p>
          <a:p>
            <a:pPr lvl="1"/>
            <a:r>
              <a:rPr lang="en-US" smtClean="0"/>
              <a:t>Emphasizes observable changes in behavior that result from a stimulus-response association made by the learner</a:t>
            </a:r>
          </a:p>
          <a:p>
            <a:pPr lvl="1"/>
            <a:r>
              <a:rPr lang="en-US" smtClean="0"/>
              <a:t>Learning is a conditioning process by which a person acquires a new response</a:t>
            </a:r>
          </a:p>
          <a:p>
            <a:pPr lvl="1"/>
            <a:r>
              <a:rPr lang="en-US" smtClean="0"/>
              <a:t>Rewarded responses and rewards vary from learner to learner</a:t>
            </a:r>
          </a:p>
          <a:p>
            <a:pPr lvl="1"/>
            <a:r>
              <a:rPr lang="en-US" smtClean="0"/>
              <a:t>Ivan Pavlov’s dogs</a:t>
            </a:r>
          </a:p>
          <a:p>
            <a:pPr lvl="1"/>
            <a:endParaRPr lang="en-US" smtClean="0"/>
          </a:p>
          <a:p>
            <a:pPr lvl="1"/>
            <a:endParaRPr lang="en-US" smtClean="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Learning &amp; Learning Styles</a:t>
            </a:r>
          </a:p>
        </p:txBody>
      </p:sp>
      <p:sp>
        <p:nvSpPr>
          <p:cNvPr id="11267" name="Rectangle 3"/>
          <p:cNvSpPr>
            <a:spLocks noGrp="1" noChangeArrowheads="1"/>
          </p:cNvSpPr>
          <p:nvPr>
            <p:ph type="body" idx="1"/>
          </p:nvPr>
        </p:nvSpPr>
        <p:spPr>
          <a:xfrm>
            <a:off x="914400" y="1524000"/>
            <a:ext cx="7543800" cy="5075238"/>
          </a:xfrm>
        </p:spPr>
        <p:txBody>
          <a:bodyPr/>
          <a:lstStyle/>
          <a:p>
            <a:r>
              <a:rPr lang="en-US" smtClean="0"/>
              <a:t>Social Learning Theories</a:t>
            </a:r>
          </a:p>
          <a:p>
            <a:pPr lvl="1"/>
            <a:r>
              <a:rPr lang="en-US" smtClean="0"/>
              <a:t>Believe many of the principles of behavioral learning but they place greater emphasizes social expectations</a:t>
            </a:r>
          </a:p>
          <a:p>
            <a:pPr lvl="1"/>
            <a:r>
              <a:rPr lang="en-US" smtClean="0"/>
              <a:t>Learning occurs through socialization</a:t>
            </a:r>
          </a:p>
          <a:p>
            <a:pPr lvl="1"/>
            <a:r>
              <a:rPr lang="en-US" smtClean="0"/>
              <a:t>Modeling or observational learning</a:t>
            </a:r>
          </a:p>
          <a:p>
            <a:pPr lvl="1">
              <a:buFont typeface="Wingdings" pitchFamily="2" charset="2"/>
              <a:buNone/>
            </a:pPr>
            <a:endParaRPr lang="en-US" smtClean="0"/>
          </a:p>
          <a:p>
            <a:pPr lvl="1"/>
            <a:endParaRPr lang="en-US" smtClean="0"/>
          </a:p>
        </p:txBody>
      </p:sp>
      <p:pic>
        <p:nvPicPr>
          <p:cNvPr id="11268" name="Picture 11" descr="MPj04007300000[1]"/>
          <p:cNvPicPr>
            <a:picLocks noChangeAspect="1" noChangeArrowheads="1"/>
          </p:cNvPicPr>
          <p:nvPr/>
        </p:nvPicPr>
        <p:blipFill>
          <a:blip r:embed="rId2" cstate="print"/>
          <a:srcRect/>
          <a:stretch>
            <a:fillRect/>
          </a:stretch>
        </p:blipFill>
        <p:spPr bwMode="auto">
          <a:xfrm>
            <a:off x="1828800" y="4648200"/>
            <a:ext cx="2133600" cy="1422400"/>
          </a:xfrm>
          <a:prstGeom prst="rect">
            <a:avLst/>
          </a:prstGeom>
          <a:noFill/>
          <a:ln w="9525">
            <a:noFill/>
            <a:miter lim="800000"/>
            <a:headEnd/>
            <a:tailEnd/>
          </a:ln>
        </p:spPr>
      </p:pic>
      <p:pic>
        <p:nvPicPr>
          <p:cNvPr id="11269" name="Picture 12" descr="MCj03981470000[1]"/>
          <p:cNvPicPr>
            <a:picLocks noChangeAspect="1" noChangeArrowheads="1"/>
          </p:cNvPicPr>
          <p:nvPr/>
        </p:nvPicPr>
        <p:blipFill>
          <a:blip r:embed="rId3" cstate="print"/>
          <a:srcRect/>
          <a:stretch>
            <a:fillRect/>
          </a:stretch>
        </p:blipFill>
        <p:spPr bwMode="auto">
          <a:xfrm>
            <a:off x="7620000" y="3733800"/>
            <a:ext cx="1293813" cy="18176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Business vision design template [1]">
  <a:themeElements>
    <a:clrScheme name="Business vision design template [1] 1">
      <a:dk1>
        <a:srgbClr val="080808"/>
      </a:dk1>
      <a:lt1>
        <a:srgbClr val="74C8E6"/>
      </a:lt1>
      <a:dk2>
        <a:srgbClr val="000000"/>
      </a:dk2>
      <a:lt2>
        <a:srgbClr val="080808"/>
      </a:lt2>
      <a:accent1>
        <a:srgbClr val="68A2B6"/>
      </a:accent1>
      <a:accent2>
        <a:srgbClr val="4192BF"/>
      </a:accent2>
      <a:accent3>
        <a:srgbClr val="BCE0F0"/>
      </a:accent3>
      <a:accent4>
        <a:srgbClr val="060606"/>
      </a:accent4>
      <a:accent5>
        <a:srgbClr val="B9CED7"/>
      </a:accent5>
      <a:accent6>
        <a:srgbClr val="3A84AD"/>
      </a:accent6>
      <a:hlink>
        <a:srgbClr val="3963AF"/>
      </a:hlink>
      <a:folHlink>
        <a:srgbClr val="000066"/>
      </a:folHlink>
    </a:clrScheme>
    <a:fontScheme name="Business vision design template [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usiness vision design template [1] 1">
        <a:dk1>
          <a:srgbClr val="080808"/>
        </a:dk1>
        <a:lt1>
          <a:srgbClr val="74C8E6"/>
        </a:lt1>
        <a:dk2>
          <a:srgbClr val="000000"/>
        </a:dk2>
        <a:lt2>
          <a:srgbClr val="080808"/>
        </a:lt2>
        <a:accent1>
          <a:srgbClr val="68A2B6"/>
        </a:accent1>
        <a:accent2>
          <a:srgbClr val="4192BF"/>
        </a:accent2>
        <a:accent3>
          <a:srgbClr val="BCE0F0"/>
        </a:accent3>
        <a:accent4>
          <a:srgbClr val="060606"/>
        </a:accent4>
        <a:accent5>
          <a:srgbClr val="B9CED7"/>
        </a:accent5>
        <a:accent6>
          <a:srgbClr val="3A84AD"/>
        </a:accent6>
        <a:hlink>
          <a:srgbClr val="3963AF"/>
        </a:hlink>
        <a:folHlink>
          <a:srgbClr val="0000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4676</TotalTime>
  <Words>1874</Words>
  <Application>Microsoft Office PowerPoint</Application>
  <PresentationFormat>On-screen Show (4:3)</PresentationFormat>
  <Paragraphs>331</Paragraphs>
  <Slides>51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Times New Roman</vt:lpstr>
      <vt:lpstr>Arial</vt:lpstr>
      <vt:lpstr>Tahoma</vt:lpstr>
      <vt:lpstr>Wingdings</vt:lpstr>
      <vt:lpstr>Business vision design template [1]</vt:lpstr>
      <vt:lpstr> College of Saint Rose Center for Integrated Teacher Education   Curriculum Development </vt:lpstr>
      <vt:lpstr>Good Morning!</vt:lpstr>
      <vt:lpstr>Social Forces: Present &amp; Future</vt:lpstr>
      <vt:lpstr>Human Development </vt:lpstr>
      <vt:lpstr>Human Development</vt:lpstr>
      <vt:lpstr>Something to Think About</vt:lpstr>
      <vt:lpstr>Dr. D’s Boy; L.I. Football Champ!</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Learning &amp; Learning Styles</vt:lpstr>
      <vt:lpstr>Emotional Intelligence</vt:lpstr>
      <vt:lpstr>Emotional Intelligence</vt:lpstr>
      <vt:lpstr>Good Afternoon</vt:lpstr>
      <vt:lpstr>Developing &amp; Writing Curriculum</vt:lpstr>
      <vt:lpstr>The Focus of Curriculum Development</vt:lpstr>
      <vt:lpstr>The Focus of Curriculum Development</vt:lpstr>
      <vt:lpstr>The Focus of Curriculum Development</vt:lpstr>
      <vt:lpstr>The Journey Continues…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 Education: An Elementary School’s Journey</dc:title>
  <dc:creator>Dr. Deborah De Luca</dc:creator>
  <cp:lastModifiedBy>FSUTEAM</cp:lastModifiedBy>
  <cp:revision>158</cp:revision>
  <dcterms:created xsi:type="dcterms:W3CDTF">2007-04-09T22:39:18Z</dcterms:created>
  <dcterms:modified xsi:type="dcterms:W3CDTF">2011-10-04T16:00:11Z</dcterms:modified>
</cp:coreProperties>
</file>